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3"/>
  </p:notesMasterIdLst>
  <p:sldIdLst>
    <p:sldId id="256" r:id="rId5"/>
    <p:sldId id="261" r:id="rId6"/>
    <p:sldId id="276" r:id="rId7"/>
    <p:sldId id="277" r:id="rId8"/>
    <p:sldId id="279" r:id="rId9"/>
    <p:sldId id="264" r:id="rId10"/>
    <p:sldId id="280" r:id="rId11"/>
    <p:sldId id="281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B1"/>
    <a:srgbClr val="FFCE01"/>
    <a:srgbClr val="00467F"/>
    <a:srgbClr val="0A1835"/>
    <a:srgbClr val="0A2143"/>
    <a:srgbClr val="0A1733"/>
    <a:srgbClr val="0A122B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F747736-1647-3D1E-D67A-956BD4709461}" v="1" dt="2026-06-12T17:15:03.96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41"/>
    <p:restoredTop sz="84606" autoAdjust="0"/>
  </p:normalViewPr>
  <p:slideViewPr>
    <p:cSldViewPr snapToGrid="0">
      <p:cViewPr varScale="1">
        <p:scale>
          <a:sx n="82" d="100"/>
          <a:sy n="82" d="100"/>
        </p:scale>
        <p:origin x="1722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370C01-4AFA-4FBD-BB5E-8BC41602CA3A}" type="datetimeFigureOut">
              <a:rPr lang="en-US" smtClean="0"/>
              <a:t>8/13/2026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5F369D-EE8B-4964-8928-337B0B300D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92958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5F369D-EE8B-4964-8928-337B0B300D4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744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5F369D-EE8B-4964-8928-337B0B300D46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23897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86EF7B-7837-956C-5363-8897CA49B1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1DEA1F-11FF-424F-24DC-EC20D17F75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54D0D1-B491-BB27-D39A-A61CE00C21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33DBCB-C350-7806-E5B2-566D22406F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5F369D-EE8B-4964-8928-337B0B300D46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7781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5F369D-EE8B-4964-8928-337B0B300D46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11417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0885B8D-7664-9F2D-A0C6-D9E43D4E978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5F96C6-AD3E-0E2D-F01F-786E29BFB6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178" y="2335989"/>
            <a:ext cx="6865730" cy="2213961"/>
          </a:xfrm>
        </p:spPr>
        <p:txBody>
          <a:bodyPr anchor="b"/>
          <a:lstStyle>
            <a:lvl1pPr algn="l"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447C90-AE28-FD29-5F80-76D5851293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179" y="4670854"/>
            <a:ext cx="6865729" cy="1810265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5" name="Picture 4" descr="A white square with blue and yellow logo&#10;&#10;Description automatically generated with low confidence">
            <a:extLst>
              <a:ext uri="{FF2B5EF4-FFF2-40B4-BE49-F238E27FC236}">
                <a16:creationId xmlns:a16="http://schemas.microsoft.com/office/drawing/2014/main" id="{59EFA3CC-115C-9E3A-09F1-CB205CF8D9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8480" y="524510"/>
            <a:ext cx="5836920" cy="5836920"/>
          </a:xfrm>
          <a:prstGeom prst="rect">
            <a:avLst/>
          </a:prstGeom>
        </p:spPr>
      </p:pic>
      <p:pic>
        <p:nvPicPr>
          <p:cNvPr id="6" name="Picture 5" descr="A logo of a company&#10;&#10;Description automatically generated">
            <a:extLst>
              <a:ext uri="{FF2B5EF4-FFF2-40B4-BE49-F238E27FC236}">
                <a16:creationId xmlns:a16="http://schemas.microsoft.com/office/drawing/2014/main" id="{1555A709-1AE8-7623-F39A-528DE6B8C0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4836" y="2712973"/>
            <a:ext cx="1664208" cy="1459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3719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34D7EE1-BCF7-1132-BA22-5E4AFEA05B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82091BB-6B04-5746-BD6D-8F1E75508B6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6BB647A-9026-CD56-94CA-B290BBD3F817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 descr="A blue and white logo&#10;&#10;Description automatically generated">
            <a:extLst>
              <a:ext uri="{FF2B5EF4-FFF2-40B4-BE49-F238E27FC236}">
                <a16:creationId xmlns:a16="http://schemas.microsoft.com/office/drawing/2014/main" id="{8619B03B-9E17-3295-43E1-0F45272EEDA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301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92A600C-C580-394D-0287-ECD28C6DC36C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3BDC0A1-C863-1F67-20FA-351041E9BD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B9A353B-A421-7FA8-5CB5-F9B44B45823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D4E428D-AAB5-D1BE-3B17-4D89B9A04528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 descr="A blue and white logo&#10;&#10;Description automatically generated">
            <a:extLst>
              <a:ext uri="{FF2B5EF4-FFF2-40B4-BE49-F238E27FC236}">
                <a16:creationId xmlns:a16="http://schemas.microsoft.com/office/drawing/2014/main" id="{6F5327C3-7D5D-967D-C80D-3D853CC1087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4330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1C813-222C-36E4-6B37-C1094DD96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9546B-9637-63F3-6C96-7433A7EB6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B92EC5-9812-9387-767F-07FF7E87EA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DA1DFC-6C83-E260-A48B-5500515EDB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6DEBD96-EFD4-7789-D326-A6DFAC6A5A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847D103-3EC2-925D-31A3-93A3E6DB7D7B}"/>
              </a:ext>
            </a:extLst>
          </p:cNvPr>
          <p:cNvSpPr/>
          <p:nvPr userDrawn="1"/>
        </p:nvSpPr>
        <p:spPr>
          <a:xfrm>
            <a:off x="9658350" y="6218711"/>
            <a:ext cx="1838325" cy="5440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 descr="A blue and white logo&#10;&#10;Description automatically generated">
            <a:extLst>
              <a:ext uri="{FF2B5EF4-FFF2-40B4-BE49-F238E27FC236}">
                <a16:creationId xmlns:a16="http://schemas.microsoft.com/office/drawing/2014/main" id="{6A423DE5-F1CA-3114-C01F-2B85C83F241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0797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3BC5B87-C10A-77B2-662B-62C9C88CA6D8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41C813-222C-36E4-6B37-C1094DD96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9546B-9637-63F3-6C96-7433A7EB6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  <a:lvl2pPr>
              <a:defRPr sz="28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B92EC5-9812-9387-767F-07FF7E87EA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03ABEB7-FCC7-62F0-C3BF-C5B5ED9DBD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82D1CB-2BF0-B7BA-D071-1D733BAD75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2E21374-4647-3355-E9DF-8A9B5BABB0D0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 descr="A blue and white logo&#10;&#10;Description automatically generated">
            <a:extLst>
              <a:ext uri="{FF2B5EF4-FFF2-40B4-BE49-F238E27FC236}">
                <a16:creationId xmlns:a16="http://schemas.microsoft.com/office/drawing/2014/main" id="{020EE916-BC60-6B0E-855B-F5D53EEED3E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3812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hoto Team 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0D0A571-1458-AEE5-9A32-FC7FC94661E2}"/>
              </a:ext>
            </a:extLst>
          </p:cNvPr>
          <p:cNvSpPr/>
          <p:nvPr userDrawn="1"/>
        </p:nvSpPr>
        <p:spPr>
          <a:xfrm>
            <a:off x="6935788" y="0"/>
            <a:ext cx="5256212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41C813-222C-36E4-6B37-C1094DD96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5256212" cy="1600200"/>
          </a:xfrm>
        </p:spPr>
        <p:txBody>
          <a:bodyPr anchor="b"/>
          <a:lstStyle>
            <a:lvl1pPr>
              <a:defRPr sz="3200">
                <a:solidFill>
                  <a:srgbClr val="00467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9546B-9637-63F3-6C96-7433A7EB6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788" y="2080260"/>
            <a:ext cx="5256212" cy="38252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9C922E-4F10-468B-02CF-C35B3E6245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98EBB77-69D0-7A43-F710-FCFDD168F29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731636"/>
            <a:ext cx="12191936" cy="12636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A5DDC9C-83EE-3A6A-BA04-BB9A74F927F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64265" y="3995654"/>
            <a:ext cx="3967480" cy="3967480"/>
          </a:xfrm>
          <a:prstGeom prst="rect">
            <a:avLst/>
          </a:prstGeom>
        </p:spPr>
      </p:pic>
      <p:pic>
        <p:nvPicPr>
          <p:cNvPr id="10" name="Picture 9" descr="A logo of a company&#10;&#10;Description automatically generated">
            <a:extLst>
              <a:ext uri="{FF2B5EF4-FFF2-40B4-BE49-F238E27FC236}">
                <a16:creationId xmlns:a16="http://schemas.microsoft.com/office/drawing/2014/main" id="{0CC103E6-E918-1765-2D06-385DB790E62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0857" y="5471101"/>
            <a:ext cx="1184435" cy="1039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901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56576-AF9D-A137-DA4D-D2D2BB5B5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F2D84B-DB6A-F876-8489-D2B7DB1070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049104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E4F248-FCAE-2A7D-17FD-18729C72B4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985BA9-AC96-4B49-813B-ECC877EDCE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B1EAA34-D329-B729-9E32-31753762A6F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8DF1BF0-4D6A-F419-C5B9-1F84A5CD5194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 descr="A blue and white logo&#10;&#10;Description automatically generated">
            <a:extLst>
              <a:ext uri="{FF2B5EF4-FFF2-40B4-BE49-F238E27FC236}">
                <a16:creationId xmlns:a16="http://schemas.microsoft.com/office/drawing/2014/main" id="{FB632425-C0E2-5A60-CE87-B44C2DFE880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3776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DFD1823-7CA4-E9AC-85D5-618DA5394A5E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6CF2073-52B2-A357-5289-3319E5A079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8CFCCA6-2C38-CE35-D74B-C52751E5669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ED56576-AF9D-A137-DA4D-D2D2BB5B5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F2D84B-DB6A-F876-8489-D2B7DB1070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611812" y="987426"/>
            <a:ext cx="5620479" cy="4299582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E4F248-FCAE-2A7D-17FD-18729C72B4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07220B5-66C0-5182-324B-116924F6CC89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 descr="A blue and white logo&#10;&#10;Description automatically generated">
            <a:extLst>
              <a:ext uri="{FF2B5EF4-FFF2-40B4-BE49-F238E27FC236}">
                <a16:creationId xmlns:a16="http://schemas.microsoft.com/office/drawing/2014/main" id="{89B6B7CB-4568-0740-0B2B-C1F9A653B60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6528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6967C75-272B-E397-44F8-4EFA650EA51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FDB9CEA-9E4B-6EB6-48C2-6215F57C08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310714"/>
            <a:ext cx="4776470" cy="3104566"/>
          </a:xfrm>
        </p:spPr>
        <p:txBody>
          <a:bodyPr anchor="ctr"/>
          <a:lstStyle>
            <a:lvl1pPr>
              <a:lnSpc>
                <a:spcPct val="70000"/>
              </a:lnSpc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Thank you.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E95AE4-993F-9EC4-1933-8C8B69BAC732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443946"/>
            <a:ext cx="4572000" cy="126364"/>
          </a:xfrm>
          <a:prstGeom prst="rect">
            <a:avLst/>
          </a:prstGeom>
        </p:spPr>
      </p:pic>
      <p:pic>
        <p:nvPicPr>
          <p:cNvPr id="3" name="Picture 2" descr="A white square with blue and yellow logo&#10;&#10;Description automatically generated with low confidence">
            <a:extLst>
              <a:ext uri="{FF2B5EF4-FFF2-40B4-BE49-F238E27FC236}">
                <a16:creationId xmlns:a16="http://schemas.microsoft.com/office/drawing/2014/main" id="{DBC93630-805E-B618-B6DA-F82DC56ECB8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8480" y="524510"/>
            <a:ext cx="5836920" cy="5836920"/>
          </a:xfrm>
          <a:prstGeom prst="rect">
            <a:avLst/>
          </a:prstGeom>
        </p:spPr>
      </p:pic>
      <p:pic>
        <p:nvPicPr>
          <p:cNvPr id="6" name="Picture 5" descr="A logo of a company&#10;&#10;Description automatically generated">
            <a:extLst>
              <a:ext uri="{FF2B5EF4-FFF2-40B4-BE49-F238E27FC236}">
                <a16:creationId xmlns:a16="http://schemas.microsoft.com/office/drawing/2014/main" id="{50CA5C68-E7CB-3057-E32F-0EBD15B24F9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4836" y="2712973"/>
            <a:ext cx="1664208" cy="1459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515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Team 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A32C2FA-9C41-0BC1-CF2F-EBEC12D483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EB1503B-D387-BEC7-0C1C-A3A9A8A41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8472788" cy="2852737"/>
          </a:xfrm>
        </p:spPr>
        <p:txBody>
          <a:bodyPr anchor="b"/>
          <a:lstStyle>
            <a:lvl1pPr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F47C00-3879-88F7-3B00-8B8858D8FF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8472788" cy="131603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79E98B-B2FF-26D0-0E08-A19F86E480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1FCF3C-581A-C590-3E30-9AE3A39CF2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731636"/>
            <a:ext cx="12191936" cy="1263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EAFCB82-0E12-2F51-CD42-A2E67F4E553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64265" y="3995654"/>
            <a:ext cx="3967480" cy="3967480"/>
          </a:xfrm>
          <a:prstGeom prst="rect">
            <a:avLst/>
          </a:prstGeom>
        </p:spPr>
      </p:pic>
      <p:pic>
        <p:nvPicPr>
          <p:cNvPr id="9" name="Picture 8" descr="A logo of a company&#10;&#10;Description automatically generated">
            <a:extLst>
              <a:ext uri="{FF2B5EF4-FFF2-40B4-BE49-F238E27FC236}">
                <a16:creationId xmlns:a16="http://schemas.microsoft.com/office/drawing/2014/main" id="{530A8C1D-78F2-5BAB-79AE-F348833C10D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0857" y="5471101"/>
            <a:ext cx="1184435" cy="1039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615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 Team 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D3FAE5B-B2A1-047F-ADDD-82498F1BB3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B1503B-D387-BEC7-0C1C-A3A9A8A41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8472788" cy="2852737"/>
          </a:xfrm>
        </p:spPr>
        <p:txBody>
          <a:bodyPr anchor="b"/>
          <a:lstStyle>
            <a:lvl1pPr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F47C00-3879-88F7-3B00-8B8858D8FF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8472788" cy="1316037"/>
          </a:xfrm>
        </p:spPr>
        <p:txBody>
          <a:bodyPr/>
          <a:lstStyle>
            <a:lvl1pPr marL="0" indent="0">
              <a:buNone/>
              <a:defRPr sz="2400">
                <a:solidFill>
                  <a:srgbClr val="00467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C6A3C1E-54FC-9E05-BCD5-6FADD056628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731636"/>
            <a:ext cx="12191936" cy="12636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3AB5495-C6AF-BA99-449D-411EE6D0A06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64265" y="3995654"/>
            <a:ext cx="3967480" cy="3967480"/>
          </a:xfrm>
          <a:prstGeom prst="rect">
            <a:avLst/>
          </a:prstGeom>
        </p:spPr>
      </p:pic>
      <p:pic>
        <p:nvPicPr>
          <p:cNvPr id="5" name="Picture 4" descr="A logo of a company&#10;&#10;Description automatically generated">
            <a:extLst>
              <a:ext uri="{FF2B5EF4-FFF2-40B4-BE49-F238E27FC236}">
                <a16:creationId xmlns:a16="http://schemas.microsoft.com/office/drawing/2014/main" id="{1FEDC775-0A10-0145-B7CC-E4F7B50F0F8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0857" y="5471101"/>
            <a:ext cx="1184435" cy="1039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031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AD899-1617-281D-9327-CC025CDB8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F9EEA-F1BA-DD48-CA4C-D40D962EDB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079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" name="Picture 3" descr="A blue and white logo&#10;&#10;Description automatically generated">
            <a:extLst>
              <a:ext uri="{FF2B5EF4-FFF2-40B4-BE49-F238E27FC236}">
                <a16:creationId xmlns:a16="http://schemas.microsoft.com/office/drawing/2014/main" id="{F949113B-7BE4-6813-1EED-BD4EDD0C25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0815" y="6082747"/>
            <a:ext cx="1793885" cy="509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665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24759AE-CE85-6B2A-5C4F-3392C74ABD6F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9AD899-1617-281D-9327-CC025CDB8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F9EEA-F1BA-DD48-CA4C-D40D962EDB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0798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9DEA0FC-2F67-8F4E-94F8-D6878C3D10E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303A909-388F-4D6E-ACA6-0521A7C692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FE5CE83-763A-8A96-AD54-595F0202DD70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 descr="A blue and white logo&#10;&#10;Description automatically generated">
            <a:extLst>
              <a:ext uri="{FF2B5EF4-FFF2-40B4-BE49-F238E27FC236}">
                <a16:creationId xmlns:a16="http://schemas.microsoft.com/office/drawing/2014/main" id="{D60E6951-7FC8-C08F-736C-BE38B7E4EDA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788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6C0AD-4107-42AC-4D97-C628DE54B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AF4FD-CF45-7B56-008B-9738DF76B5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0493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F2267E-EC02-299F-0BD0-C069E400F8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0493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6313DF2-4756-779A-E466-84F4509CF34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CA3E7F6-D171-E2C6-9E15-8D45AC24BA4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CCA2314-A468-7D3D-7F8C-31675B9001F1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 descr="A blue and white logo&#10;&#10;Description automatically generated">
            <a:extLst>
              <a:ext uri="{FF2B5EF4-FFF2-40B4-BE49-F238E27FC236}">
                <a16:creationId xmlns:a16="http://schemas.microsoft.com/office/drawing/2014/main" id="{EE6B43C5-0F5A-AC50-FAC4-564F75ABD59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07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wo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818A07C-45EC-235E-A407-F1C9F31709EB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BCCC407-E647-D952-11D7-5186B11EA3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BDCB19-3003-3880-DD47-4D087EC95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58AEF6-1BEB-FBE1-09EA-BD6B68AF94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F6259A-7EB3-457B-F7BF-F07E9E2A0A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4004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9F3160-A3FB-9E5E-3C55-C78851F3A2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5D0AF0-13BB-7518-44CE-A88DC74612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4004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9D89205-B3D1-E333-B4C6-11D4097353B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BB7FFB5-AC89-9C90-9296-E159CEB44746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 descr="A blue and white logo&#10;&#10;Description automatically generated">
            <a:extLst>
              <a:ext uri="{FF2B5EF4-FFF2-40B4-BE49-F238E27FC236}">
                <a16:creationId xmlns:a16="http://schemas.microsoft.com/office/drawing/2014/main" id="{42EF4A92-2A78-1261-BB2A-C2B96A01226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887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CEDAC5-A8DE-DD0F-D1BF-96D652240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AB866D-4BC4-94F6-DB0F-A69AB8A6A8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4EE0777-719E-2264-FD6F-DB423DF1B4D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19A2053-47EE-E992-D5B4-6786B57131E3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 descr="A blue and white logo&#10;&#10;Description automatically generated">
            <a:extLst>
              <a:ext uri="{FF2B5EF4-FFF2-40B4-BE49-F238E27FC236}">
                <a16:creationId xmlns:a16="http://schemas.microsoft.com/office/drawing/2014/main" id="{F07D34D8-C96C-666E-3240-1B626FB5F2A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027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AE0A8E6-AD68-E57F-D7FB-42D9713498CE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CEDAC5-A8DE-DD0F-D1BF-96D652240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C83928-64AD-17D6-C4F5-58F7C99572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FF2DD6F-E5D7-9BC2-4792-AEEFFEBB4CE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320879C-DB7D-184F-F9CE-58911EEA1B37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 descr="A blue and white logo&#10;&#10;Description automatically generated">
            <a:extLst>
              <a:ext uri="{FF2B5EF4-FFF2-40B4-BE49-F238E27FC236}">
                <a16:creationId xmlns:a16="http://schemas.microsoft.com/office/drawing/2014/main" id="{FE8652B7-F84E-C06C-EB4D-85B59EB47A3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525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EF1F5AD-5DA4-084D-9768-FED0213CDD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7B7E33-7953-DFAC-B806-C017839662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5166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94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90" r:id="rId15"/>
    <p:sldLayoutId id="2147483691" r:id="rId16"/>
    <p:sldLayoutId id="2147483692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rgbClr val="0080B1"/>
          </a:solidFill>
          <a:latin typeface="Museo Sans 500" panose="02000000000000000000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-"/>
        <a:defRPr sz="24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20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8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&gt;"/>
        <a:defRPr sz="18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6C7B4-B3A0-DF47-B03D-BA9FF64602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178" y="2335989"/>
            <a:ext cx="8700022" cy="2213961"/>
          </a:xfrm>
        </p:spPr>
        <p:txBody>
          <a:bodyPr>
            <a:noAutofit/>
          </a:bodyPr>
          <a:lstStyle/>
          <a:p>
            <a:r>
              <a:rPr lang="en-US" sz="4800" dirty="0"/>
              <a:t>The Truth About Sugar</a:t>
            </a:r>
            <a:br>
              <a:rPr lang="en-US" sz="4800" dirty="0"/>
            </a:br>
            <a:r>
              <a:rPr lang="en-US" sz="4800" dirty="0"/>
              <a:t>What Your Body Really Needs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F7748647-00F6-13A5-0734-232F197371C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September 2026</a:t>
            </a:r>
          </a:p>
        </p:txBody>
      </p:sp>
    </p:spTree>
    <p:extLst>
      <p:ext uri="{BB962C8B-B14F-4D97-AF65-F5344CB8AC3E}">
        <p14:creationId xmlns:p14="http://schemas.microsoft.com/office/powerpoint/2010/main" val="40491273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7A4556D-66C2-5B28-699A-0C4ACE94F6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91530" y="657930"/>
            <a:ext cx="6773093" cy="948971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00467F"/>
                </a:solidFill>
              </a:rPr>
              <a:t>Why Sugar Gets a Bad Rap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A5004BC-1BCF-2A79-4371-0FAA98AC48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36444" y="1863374"/>
            <a:ext cx="7055556" cy="3669947"/>
          </a:xfrm>
        </p:spPr>
        <p:txBody>
          <a:bodyPr>
            <a:normAutofit/>
          </a:bodyPr>
          <a:lstStyle/>
          <a:p>
            <a:pPr marL="342900" indent="-342900"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useo Sans 300" panose="02000000000000000000" pitchFamily="50" charset="0"/>
              </a:rPr>
              <a:t>Sugar‑free diets are everywhere</a:t>
            </a:r>
          </a:p>
          <a:p>
            <a:pPr marL="342900" indent="-342900"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useo Sans 300" panose="02000000000000000000" pitchFamily="50" charset="0"/>
              </a:rPr>
              <a:t>Sugar is often labeled as “bad.”</a:t>
            </a:r>
          </a:p>
          <a:p>
            <a:pPr marL="342900" indent="-342900"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useo Sans 300" panose="02000000000000000000" pitchFamily="50" charset="0"/>
              </a:rPr>
              <a:t>But the reality is more balanced</a:t>
            </a:r>
          </a:p>
          <a:p>
            <a:pPr>
              <a:spcAft>
                <a:spcPts val="1200"/>
              </a:spcAft>
            </a:pPr>
            <a:endParaRPr lang="en-US" sz="2400" dirty="0">
              <a:latin typeface="Museo Sans 300" panose="02000000000000000000" pitchFamily="50" charset="0"/>
            </a:endParaRPr>
          </a:p>
          <a:p>
            <a:pPr>
              <a:spcAft>
                <a:spcPts val="1200"/>
              </a:spcAft>
            </a:pPr>
            <a:r>
              <a:rPr lang="en-US" sz="2400" dirty="0">
                <a:solidFill>
                  <a:srgbClr val="0080B1"/>
                </a:solidFill>
                <a:latin typeface="Museo Sans 700" panose="02000000000000000000" pitchFamily="50" charset="0"/>
              </a:rPr>
              <a:t>Not all sugar works the same in the body</a:t>
            </a:r>
          </a:p>
        </p:txBody>
      </p:sp>
      <p:pic>
        <p:nvPicPr>
          <p:cNvPr id="2" name="Picture Placeholder 5">
            <a:extLst>
              <a:ext uri="{FF2B5EF4-FFF2-40B4-BE49-F238E27FC236}">
                <a16:creationId xmlns:a16="http://schemas.microsoft.com/office/drawing/2014/main" id="{596509BC-CEFD-32FD-3CC0-401D5826C5A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l="26739" r="21899"/>
          <a:stretch>
            <a:fillRect/>
          </a:stretch>
        </p:blipFill>
        <p:spPr>
          <a:xfrm>
            <a:off x="0" y="0"/>
            <a:ext cx="4684889" cy="6086475"/>
          </a:xfrm>
        </p:spPr>
      </p:pic>
    </p:spTree>
    <p:extLst>
      <p:ext uri="{BB962C8B-B14F-4D97-AF65-F5344CB8AC3E}">
        <p14:creationId xmlns:p14="http://schemas.microsoft.com/office/powerpoint/2010/main" val="38132809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A68217-D0DB-0E75-0241-A9A4EA663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091319"/>
          </a:xfrm>
        </p:spPr>
        <p:txBody>
          <a:bodyPr>
            <a:normAutofit/>
          </a:bodyPr>
          <a:lstStyle/>
          <a:p>
            <a:r>
              <a:rPr lang="en-US" sz="4000" dirty="0"/>
              <a:t>Two Types of Sugar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F9403A2-B630-3E96-C28F-E49239191B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599193"/>
          </a:xfrm>
        </p:spPr>
        <p:txBody>
          <a:bodyPr>
            <a:normAutofit/>
          </a:bodyPr>
          <a:lstStyle/>
          <a:p>
            <a:r>
              <a:rPr lang="en-US" sz="2800" b="0" dirty="0">
                <a:solidFill>
                  <a:srgbClr val="FFCE01"/>
                </a:solidFill>
                <a:latin typeface="Museo Sans 700" panose="02000000000000000000" pitchFamily="50" charset="0"/>
              </a:rPr>
              <a:t>Naturally Occurring Sugars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0567E67B-758A-89C8-2859-D3CD72555A6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FFCE01"/>
              </a:buClr>
            </a:pPr>
            <a:r>
              <a:rPr lang="en-US" sz="2400" dirty="0"/>
              <a:t>Found in whole foods like: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FFCE01"/>
              </a:buClr>
              <a:buFont typeface="Arial" panose="020B0604020202020204" pitchFamily="34" charset="0"/>
              <a:buChar char="•"/>
            </a:pPr>
            <a:r>
              <a:rPr lang="en-US" dirty="0"/>
              <a:t>Fruit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FFCE01"/>
              </a:buClr>
              <a:buFont typeface="Arial" panose="020B0604020202020204" pitchFamily="34" charset="0"/>
              <a:buChar char="•"/>
            </a:pPr>
            <a:r>
              <a:rPr lang="en-US" dirty="0"/>
              <a:t>Milk and dairy products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FFCE01"/>
              </a:buClr>
            </a:pPr>
            <a:r>
              <a:rPr lang="en-US" sz="2400" dirty="0"/>
              <a:t>Come with fiber, vitamins, and minerals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6D6A8C7-F681-8AF7-D106-0CFA48C656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599193"/>
          </a:xfrm>
        </p:spPr>
        <p:txBody>
          <a:bodyPr>
            <a:normAutofit/>
          </a:bodyPr>
          <a:lstStyle/>
          <a:p>
            <a:r>
              <a:rPr lang="en-US" sz="2800" b="0" dirty="0">
                <a:solidFill>
                  <a:srgbClr val="FFCE01"/>
                </a:solidFill>
                <a:latin typeface="Museo Sans 700" panose="02000000000000000000" pitchFamily="50" charset="0"/>
              </a:rPr>
              <a:t>Added Sugars &amp; Sweeteners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05674688-593A-7F5A-A393-52C7EC27E6CD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FFCE01"/>
              </a:buClr>
            </a:pPr>
            <a:r>
              <a:rPr lang="en-US" sz="2400" dirty="0"/>
              <a:t>Added during food processing or preparation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FFCE01"/>
              </a:buClr>
            </a:pPr>
            <a:r>
              <a:rPr lang="en-US" sz="2400" dirty="0"/>
              <a:t>Common in drinks, baked goods, and packaged foods</a:t>
            </a:r>
          </a:p>
        </p:txBody>
      </p:sp>
    </p:spTree>
    <p:extLst>
      <p:ext uri="{BB962C8B-B14F-4D97-AF65-F5344CB8AC3E}">
        <p14:creationId xmlns:p14="http://schemas.microsoft.com/office/powerpoint/2010/main" val="20517283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49F67F-F3B3-F8C0-DA8B-ACA95D1E2C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2F18D38-88F8-A6D9-AC88-7E6BE6EC2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8528" y="454730"/>
            <a:ext cx="7308673" cy="948971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00467F"/>
                </a:solidFill>
              </a:rPr>
              <a:t>Why Your Body Needs Sugar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5E588F3-783A-B9E0-F247-9D86D0FD90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8528" y="1716618"/>
            <a:ext cx="7613472" cy="3669947"/>
          </a:xfrm>
        </p:spPr>
        <p:txBody>
          <a:bodyPr>
            <a:normAutofit/>
          </a:bodyPr>
          <a:lstStyle/>
          <a:p>
            <a:pPr marL="342900" indent="-342900"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useo Sans 300" panose="02000000000000000000" pitchFamily="50" charset="0"/>
              </a:rPr>
              <a:t>Sugar is a key source of energy</a:t>
            </a:r>
          </a:p>
          <a:p>
            <a:pPr marL="342900" indent="-342900"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useo Sans 300" panose="02000000000000000000" pitchFamily="50" charset="0"/>
              </a:rPr>
              <a:t>Carbohydrates break down into glucose, which:</a:t>
            </a:r>
          </a:p>
          <a:p>
            <a:pPr marL="800100" lvl="1" indent="-342900"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useo Sans 300" panose="02000000000000000000" pitchFamily="50" charset="0"/>
              </a:rPr>
              <a:t>Fuels the brain</a:t>
            </a:r>
          </a:p>
          <a:p>
            <a:pPr marL="800100" lvl="1" indent="-342900"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useo Sans 300" panose="02000000000000000000" pitchFamily="50" charset="0"/>
              </a:rPr>
              <a:t>Powers muscles</a:t>
            </a:r>
          </a:p>
          <a:p>
            <a:pPr marL="800100" lvl="1" indent="-342900"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useo Sans 300" panose="02000000000000000000" pitchFamily="50" charset="0"/>
              </a:rPr>
              <a:t>Supports organs and daily activity</a:t>
            </a:r>
          </a:p>
          <a:p>
            <a:pPr>
              <a:spcAft>
                <a:spcPts val="1200"/>
              </a:spcAft>
            </a:pPr>
            <a:br>
              <a:rPr lang="en-US" sz="2400" dirty="0">
                <a:solidFill>
                  <a:srgbClr val="0080B1"/>
                </a:solidFill>
                <a:latin typeface="Museo Sans 700" panose="02000000000000000000" pitchFamily="50" charset="0"/>
              </a:rPr>
            </a:br>
            <a:r>
              <a:rPr lang="en-US" sz="2400" dirty="0">
                <a:solidFill>
                  <a:srgbClr val="0080B1"/>
                </a:solidFill>
                <a:latin typeface="Museo Sans 700" panose="02000000000000000000" pitchFamily="50" charset="0"/>
              </a:rPr>
              <a:t>Sugar isn’t the enemy—balance is key</a:t>
            </a:r>
          </a:p>
        </p:txBody>
      </p:sp>
      <p:pic>
        <p:nvPicPr>
          <p:cNvPr id="2" name="Picture Placeholder 5">
            <a:extLst>
              <a:ext uri="{FF2B5EF4-FFF2-40B4-BE49-F238E27FC236}">
                <a16:creationId xmlns:a16="http://schemas.microsoft.com/office/drawing/2014/main" id="{B5E9162C-C39F-DF64-91FB-81E097F8A4F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l="9825" r="43697"/>
          <a:stretch>
            <a:fillRect/>
          </a:stretch>
        </p:blipFill>
        <p:spPr>
          <a:xfrm>
            <a:off x="0" y="0"/>
            <a:ext cx="4243387" cy="6086475"/>
          </a:xfrm>
        </p:spPr>
      </p:pic>
    </p:spTree>
    <p:extLst>
      <p:ext uri="{BB962C8B-B14F-4D97-AF65-F5344CB8AC3E}">
        <p14:creationId xmlns:p14="http://schemas.microsoft.com/office/powerpoint/2010/main" val="27809992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A7FD02-080B-10D3-59D9-56F320D079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C3C9D-7173-E8FE-5D69-2CB28F9E3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751" y="496093"/>
            <a:ext cx="7035093" cy="985838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00467F"/>
                </a:solidFill>
              </a:rPr>
              <a:t>Blood Sugar &amp; Energy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10FA81CC-5F46-04AC-3728-9C0459180529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9331" r="25350"/>
          <a:stretch>
            <a:fillRect/>
          </a:stretch>
        </p:blipFill>
        <p:spPr>
          <a:xfrm>
            <a:off x="7382934" y="0"/>
            <a:ext cx="4761442" cy="6086475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21E1E5-4D4C-2AC0-03FC-613832550D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9751" y="1725788"/>
            <a:ext cx="6673849" cy="4087990"/>
          </a:xfrm>
        </p:spPr>
        <p:txBody>
          <a:bodyPr>
            <a:normAutofit/>
          </a:bodyPr>
          <a:lstStyle/>
          <a:p>
            <a:pPr marL="285750" indent="-28575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Glucose travels through the bloodstream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Insulin helps move glucose into cells for energy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Most people can support healthy blood sugar through:</a:t>
            </a:r>
          </a:p>
          <a:p>
            <a:pPr marL="742950" lvl="1" indent="-28575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Balanced nutrition</a:t>
            </a:r>
          </a:p>
          <a:p>
            <a:pPr marL="742950" lvl="1" indent="-28575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Regular movement</a:t>
            </a:r>
          </a:p>
          <a:p>
            <a:pPr marL="742950" lvl="1" indent="-28575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Quality sleep</a:t>
            </a:r>
          </a:p>
          <a:p>
            <a:pPr marL="742950" lvl="1" indent="-28575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Stress management</a:t>
            </a:r>
          </a:p>
        </p:txBody>
      </p:sp>
    </p:spTree>
    <p:extLst>
      <p:ext uri="{BB962C8B-B14F-4D97-AF65-F5344CB8AC3E}">
        <p14:creationId xmlns:p14="http://schemas.microsoft.com/office/powerpoint/2010/main" val="7766475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33E2A7-A0C1-B969-F4DB-20A671C3E8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0A96540-B628-E0C3-5C18-B3DCD7F24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1199" y="534387"/>
            <a:ext cx="5731933" cy="1445268"/>
          </a:xfrm>
        </p:spPr>
        <p:txBody>
          <a:bodyPr>
            <a:normAutofit/>
          </a:bodyPr>
          <a:lstStyle/>
          <a:p>
            <a:r>
              <a:rPr lang="en-US" sz="4000" dirty="0"/>
              <a:t>When Blood Sugar Becomes an Issue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E57ADCF-3C49-2191-4559-039A4007B93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5147733" cy="610728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1ABD2D4-F564-CCEF-1583-9CCC664698FA}"/>
              </a:ext>
            </a:extLst>
          </p:cNvPr>
          <p:cNvSpPr txBox="1"/>
          <p:nvPr/>
        </p:nvSpPr>
        <p:spPr>
          <a:xfrm>
            <a:off x="5791199" y="2138360"/>
            <a:ext cx="60960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Bef>
                <a:spcPts val="12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Museo Sans 300" panose="02000000000000000000" pitchFamily="50" charset="0"/>
              </a:rPr>
              <a:t>In Type 2 diabetes:</a:t>
            </a:r>
          </a:p>
          <a:p>
            <a:pPr marL="742950" lvl="1" indent="-285750">
              <a:spcBef>
                <a:spcPts val="12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Museo Sans 300" panose="02000000000000000000" pitchFamily="50" charset="0"/>
              </a:rPr>
              <a:t>Cells become resistant to insulin</a:t>
            </a:r>
          </a:p>
          <a:p>
            <a:pPr marL="742950" lvl="1" indent="-285750">
              <a:spcBef>
                <a:spcPts val="12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Museo Sans 300" panose="02000000000000000000" pitchFamily="50" charset="0"/>
              </a:rPr>
              <a:t>The body may not produce enough insulin</a:t>
            </a:r>
          </a:p>
          <a:p>
            <a:pPr marL="285750" indent="-285750">
              <a:spcBef>
                <a:spcPts val="12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Museo Sans 300" panose="02000000000000000000" pitchFamily="50" charset="0"/>
              </a:rPr>
              <a:t>This causes glucose to stay in the bloodstream</a:t>
            </a:r>
          </a:p>
          <a:p>
            <a:pPr marL="285750" indent="-285750">
              <a:spcBef>
                <a:spcPts val="12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Museo Sans 300" panose="02000000000000000000" pitchFamily="50" charset="0"/>
              </a:rPr>
              <a:t>Over time, high blood sugar increases health risks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D16C650-58F1-1504-E17E-FB7E2851897B}"/>
              </a:ext>
            </a:extLst>
          </p:cNvPr>
          <p:cNvSpPr txBox="1"/>
          <p:nvPr/>
        </p:nvSpPr>
        <p:spPr>
          <a:xfrm>
            <a:off x="349954" y="841523"/>
            <a:ext cx="469618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80B1"/>
                </a:solidFill>
                <a:latin typeface="Museo Sans 700" panose="02000000000000000000" pitchFamily="50" charset="0"/>
              </a:rPr>
              <a:t>Blood Sugar Guidelines</a:t>
            </a:r>
          </a:p>
          <a:p>
            <a:r>
              <a:rPr lang="en-US" sz="2400" dirty="0">
                <a:solidFill>
                  <a:srgbClr val="0080B1"/>
                </a:solidFill>
                <a:latin typeface="Museo Sans 700" panose="02000000000000000000" pitchFamily="50" charset="0"/>
              </a:rPr>
              <a:t>(American Heart Association)</a:t>
            </a:r>
            <a:endParaRPr lang="en-US" sz="2000" dirty="0">
              <a:solidFill>
                <a:srgbClr val="0080B1"/>
              </a:solidFill>
              <a:latin typeface="Museo Sans 700" panose="02000000000000000000" pitchFamily="50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2532169-8121-476C-58A3-AC1C38BDA496}"/>
              </a:ext>
            </a:extLst>
          </p:cNvPr>
          <p:cNvSpPr txBox="1"/>
          <p:nvPr/>
        </p:nvSpPr>
        <p:spPr>
          <a:xfrm>
            <a:off x="349954" y="1999378"/>
            <a:ext cx="4605868" cy="14296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Museo Sans 300" panose="02000000000000000000" pitchFamily="50" charset="0"/>
              </a:rPr>
              <a:t>Below 100 mg/dL: Healthy range</a:t>
            </a:r>
          </a:p>
          <a:p>
            <a:pPr marL="285750" indent="-285750">
              <a:lnSpc>
                <a:spcPct val="150000"/>
              </a:lnSpc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Museo Sans 300" panose="02000000000000000000" pitchFamily="50" charset="0"/>
              </a:rPr>
              <a:t>100–125 mg/dL: Prediabetes</a:t>
            </a:r>
          </a:p>
          <a:p>
            <a:pPr marL="285750" indent="-285750">
              <a:lnSpc>
                <a:spcPct val="150000"/>
              </a:lnSpc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Museo Sans 300" panose="02000000000000000000" pitchFamily="50" charset="0"/>
              </a:rPr>
              <a:t>126 mg/dL or higher: Diabetes</a:t>
            </a:r>
          </a:p>
        </p:txBody>
      </p:sp>
    </p:spTree>
    <p:extLst>
      <p:ext uri="{BB962C8B-B14F-4D97-AF65-F5344CB8AC3E}">
        <p14:creationId xmlns:p14="http://schemas.microsoft.com/office/powerpoint/2010/main" val="11593108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5A9A2BB-DE95-4C7A-1D6A-CEC57ED126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787" y="609600"/>
            <a:ext cx="5854523" cy="5091289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80B1"/>
              </a:buClr>
              <a:buFont typeface="Wingdings" panose="05000000000000000000" pitchFamily="2" charset="2"/>
              <a:buChar char="ü"/>
            </a:pPr>
            <a:r>
              <a:rPr lang="en-US" dirty="0"/>
              <a:t>Not all sugar is the same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80B1"/>
              </a:buClr>
              <a:buFont typeface="Wingdings" panose="05000000000000000000" pitchFamily="2" charset="2"/>
              <a:buChar char="ü"/>
            </a:pPr>
            <a:r>
              <a:rPr lang="en-US" dirty="0"/>
              <a:t>Naturally occurring sugars support health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80B1"/>
              </a:buClr>
              <a:buFont typeface="Wingdings" panose="05000000000000000000" pitchFamily="2" charset="2"/>
              <a:buChar char="ü"/>
            </a:pPr>
            <a:r>
              <a:rPr lang="en-US" dirty="0"/>
              <a:t>Added sugars are easier to overconsume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80B1"/>
              </a:buClr>
              <a:buFont typeface="Wingdings" panose="05000000000000000000" pitchFamily="2" charset="2"/>
              <a:buChar char="ü"/>
            </a:pPr>
            <a:r>
              <a:rPr lang="en-US" dirty="0"/>
              <a:t>Your body needs glucose for energy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80B1"/>
              </a:buClr>
              <a:buFont typeface="Wingdings" panose="05000000000000000000" pitchFamily="2" charset="2"/>
              <a:buChar char="ü"/>
            </a:pPr>
            <a:r>
              <a:rPr lang="en-US" dirty="0"/>
              <a:t>Extreme restriction isn’t required—thoughtful choices matter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7A18F7E2-C075-C186-AC01-E50D8B18A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1955" y="2473148"/>
            <a:ext cx="4210756" cy="955852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FFCE01"/>
                </a:solidFill>
              </a:rPr>
              <a:t>The Big Takeaways</a:t>
            </a:r>
          </a:p>
        </p:txBody>
      </p:sp>
    </p:spTree>
    <p:extLst>
      <p:ext uri="{BB962C8B-B14F-4D97-AF65-F5344CB8AC3E}">
        <p14:creationId xmlns:p14="http://schemas.microsoft.com/office/powerpoint/2010/main" val="34538551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CFFBC06-1F1A-A11B-57F4-5DCA1C0AF7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6725"/>
            <a:ext cx="6939844" cy="1325563"/>
          </a:xfrm>
        </p:spPr>
        <p:txBody>
          <a:bodyPr>
            <a:normAutofit/>
          </a:bodyPr>
          <a:lstStyle/>
          <a:p>
            <a:r>
              <a:rPr lang="en-US" sz="4000" dirty="0"/>
              <a:t>Bottom Line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E53381B-9EA1-5259-8864-67F2F7DDACA2}"/>
              </a:ext>
            </a:extLst>
          </p:cNvPr>
          <p:cNvSpPr txBox="1"/>
          <p:nvPr/>
        </p:nvSpPr>
        <p:spPr>
          <a:xfrm>
            <a:off x="838200" y="1792288"/>
            <a:ext cx="6804378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 rtl="0" fontAlgn="base">
              <a:spcBef>
                <a:spcPts val="600"/>
              </a:spcBef>
              <a:spcAft>
                <a:spcPts val="600"/>
              </a:spcAft>
              <a:buClr>
                <a:srgbClr val="FFCE01"/>
              </a:buClr>
              <a:buFont typeface="Arial" panose="020B0604020202020204" pitchFamily="34" charset="0"/>
              <a:buChar char="•"/>
            </a:pPr>
            <a:r>
              <a:rPr lang="en-US" sz="2400" b="0" i="0" u="none" strike="noStrike" dirty="0">
                <a:solidFill>
                  <a:schemeClr val="bg1"/>
                </a:solidFill>
                <a:effectLst/>
                <a:latin typeface="Museo Sans 300" panose="02000000000000000000" pitchFamily="50" charset="0"/>
              </a:rPr>
              <a:t>Understanding sugar helps move away from extremes</a:t>
            </a:r>
          </a:p>
          <a:p>
            <a:pPr marL="342900" indent="-342900" algn="l" rtl="0" fontAlgn="base">
              <a:spcBef>
                <a:spcPts val="600"/>
              </a:spcBef>
              <a:spcAft>
                <a:spcPts val="600"/>
              </a:spcAft>
              <a:buClr>
                <a:srgbClr val="FFCE01"/>
              </a:buClr>
              <a:buFont typeface="Arial" panose="020B0604020202020204" pitchFamily="34" charset="0"/>
              <a:buChar char="•"/>
            </a:pPr>
            <a:r>
              <a:rPr lang="en-US" sz="2400" b="0" i="0" u="none" strike="noStrike" dirty="0">
                <a:solidFill>
                  <a:schemeClr val="bg1"/>
                </a:solidFill>
                <a:effectLst/>
                <a:latin typeface="Museo Sans 300" panose="02000000000000000000" pitchFamily="50" charset="0"/>
              </a:rPr>
              <a:t>Small, realistic choices support:</a:t>
            </a:r>
          </a:p>
          <a:p>
            <a:pPr marL="800100" lvl="1" indent="-342900" fontAlgn="base">
              <a:spcBef>
                <a:spcPts val="600"/>
              </a:spcBef>
              <a:spcAft>
                <a:spcPts val="600"/>
              </a:spcAft>
              <a:buClr>
                <a:srgbClr val="FFCE01"/>
              </a:buClr>
              <a:buFont typeface="Arial" panose="020B0604020202020204" pitchFamily="34" charset="0"/>
              <a:buChar char="•"/>
            </a:pPr>
            <a:r>
              <a:rPr lang="en-US" sz="2400" b="0" i="0" u="none" strike="noStrike" dirty="0">
                <a:solidFill>
                  <a:schemeClr val="bg1"/>
                </a:solidFill>
                <a:effectLst/>
                <a:latin typeface="Museo Sans 300" panose="02000000000000000000" pitchFamily="50" charset="0"/>
              </a:rPr>
              <a:t>Steady energy</a:t>
            </a:r>
          </a:p>
          <a:p>
            <a:pPr marL="800100" lvl="1" indent="-342900" fontAlgn="base">
              <a:spcBef>
                <a:spcPts val="600"/>
              </a:spcBef>
              <a:spcAft>
                <a:spcPts val="600"/>
              </a:spcAft>
              <a:buClr>
                <a:srgbClr val="FFCE01"/>
              </a:buClr>
              <a:buFont typeface="Arial" panose="020B0604020202020204" pitchFamily="34" charset="0"/>
              <a:buChar char="•"/>
            </a:pPr>
            <a:r>
              <a:rPr lang="en-US" sz="2400" b="0" i="0" u="none" strike="noStrike" dirty="0">
                <a:solidFill>
                  <a:schemeClr val="bg1"/>
                </a:solidFill>
                <a:effectLst/>
                <a:latin typeface="Museo Sans 300" panose="02000000000000000000" pitchFamily="50" charset="0"/>
              </a:rPr>
              <a:t>Better blood sugar balance</a:t>
            </a:r>
          </a:p>
          <a:p>
            <a:pPr marL="800100" lvl="1" indent="-342900" fontAlgn="base">
              <a:spcBef>
                <a:spcPts val="600"/>
              </a:spcBef>
              <a:spcAft>
                <a:spcPts val="600"/>
              </a:spcAft>
              <a:buClr>
                <a:srgbClr val="FFCE01"/>
              </a:buClr>
              <a:buFont typeface="Arial" panose="020B0604020202020204" pitchFamily="34" charset="0"/>
              <a:buChar char="•"/>
            </a:pPr>
            <a:r>
              <a:rPr lang="en-US" sz="2400" b="0" i="0" u="none" strike="noStrike" dirty="0">
                <a:solidFill>
                  <a:schemeClr val="bg1"/>
                </a:solidFill>
                <a:effectLst/>
                <a:latin typeface="Museo Sans 300" panose="02000000000000000000" pitchFamily="50" charset="0"/>
              </a:rPr>
              <a:t>Long‑term health</a:t>
            </a:r>
            <a:endParaRPr lang="en-US" sz="2400" b="0" i="0" dirty="0">
              <a:solidFill>
                <a:schemeClr val="bg1"/>
              </a:solidFill>
              <a:effectLst/>
              <a:latin typeface="Museo Sans 300" panose="02000000000000000000" pitchFamily="50" charset="0"/>
            </a:endParaRPr>
          </a:p>
        </p:txBody>
      </p:sp>
      <p:pic>
        <p:nvPicPr>
          <p:cNvPr id="7" name="Picture Placeholder 5">
            <a:extLst>
              <a:ext uri="{FF2B5EF4-FFF2-40B4-BE49-F238E27FC236}">
                <a16:creationId xmlns:a16="http://schemas.microsoft.com/office/drawing/2014/main" id="{C12E98FE-D5B2-122E-5B20-197663042FC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6750" r="26750"/>
          <a:stretch/>
        </p:blipFill>
        <p:spPr>
          <a:xfrm>
            <a:off x="7948613" y="0"/>
            <a:ext cx="4243387" cy="608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925207"/>
      </p:ext>
    </p:extLst>
  </p:cSld>
  <p:clrMapOvr>
    <a:masterClrMapping/>
  </p:clrMapOvr>
</p:sld>
</file>

<file path=ppt/theme/theme1.xml><?xml version="1.0" encoding="utf-8"?>
<a:theme xmlns:a="http://schemas.openxmlformats.org/drawingml/2006/main" name="Graphi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3067d98-d053-485d-8fff-39fbbbd5bec1">
      <Terms xmlns="http://schemas.microsoft.com/office/infopath/2007/PartnerControls"/>
    </lcf76f155ced4ddcb4097134ff3c332f>
    <TaxCatchAll xmlns="1d972eee-5734-4d79-9e60-be51a48e622f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D765F9F50D784B8C07092FB1A8C1C1" ma:contentTypeVersion="10" ma:contentTypeDescription="Create a new document." ma:contentTypeScope="" ma:versionID="3ca3f64831bb7e3dab9245265b4027a3">
  <xsd:schema xmlns:xsd="http://www.w3.org/2001/XMLSchema" xmlns:xs="http://www.w3.org/2001/XMLSchema" xmlns:p="http://schemas.microsoft.com/office/2006/metadata/properties" xmlns:ns2="a3067d98-d053-485d-8fff-39fbbbd5bec1" xmlns:ns3="1d972eee-5734-4d79-9e60-be51a48e622f" targetNamespace="http://schemas.microsoft.com/office/2006/metadata/properties" ma:root="true" ma:fieldsID="f91eff3240e780bece0f94badc00d235" ns2:_="" ns3:_="">
    <xsd:import namespace="a3067d98-d053-485d-8fff-39fbbbd5bec1"/>
    <xsd:import namespace="1d972eee-5734-4d79-9e60-be51a48e622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067d98-d053-485d-8fff-39fbbbd5bec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52c3185-0c6c-4f4b-b949-446a93631ca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972eee-5734-4d79-9e60-be51a48e622f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ddb1661-ec81-4788-adb0-23f1530b91ab}" ma:internalName="TaxCatchAll" ma:showField="CatchAllData" ma:web="1d972eee-5734-4d79-9e60-be51a48e622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1D41128-B2DE-484B-9FCB-618BE98C819E}">
  <ds:schemaRefs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a3067d98-d053-485d-8fff-39fbbbd5bec1"/>
    <ds:schemaRef ds:uri="http://purl.org/dc/elements/1.1/"/>
    <ds:schemaRef ds:uri="http://schemas.microsoft.com/office/2006/documentManagement/types"/>
    <ds:schemaRef ds:uri="http://purl.org/dc/terms/"/>
    <ds:schemaRef ds:uri="http://www.w3.org/XML/1998/namespace"/>
    <ds:schemaRef ds:uri="1d972eee-5734-4d79-9e60-be51a48e622f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02E965D7-E257-42D7-823F-EF6DC3D9533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522B13B-6C95-48A5-8AD5-2096DB11DF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3067d98-d053-485d-8fff-39fbbbd5bec1"/>
    <ds:schemaRef ds:uri="1d972eee-5734-4d79-9e60-be51a48e622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08146db0-559c-4a46-afb6-a822cb0e3fe3}" enabled="0" method="" siteId="{08146db0-559c-4a46-afb6-a822cb0e3fe3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446</TotalTime>
  <Words>299</Words>
  <Application>Microsoft Office PowerPoint</Application>
  <PresentationFormat>Widescreen</PresentationFormat>
  <Paragraphs>59</Paragraphs>
  <Slides>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Aptos</vt:lpstr>
      <vt:lpstr>Arial</vt:lpstr>
      <vt:lpstr>Courier New</vt:lpstr>
      <vt:lpstr>Museo Sans 300</vt:lpstr>
      <vt:lpstr>Museo Sans 500</vt:lpstr>
      <vt:lpstr>Museo Sans 700</vt:lpstr>
      <vt:lpstr>System Font Regular</vt:lpstr>
      <vt:lpstr>Wingdings</vt:lpstr>
      <vt:lpstr>Graphic</vt:lpstr>
      <vt:lpstr>The Truth About Sugar What Your Body Really Needs</vt:lpstr>
      <vt:lpstr>Why Sugar Gets a Bad Rap</vt:lpstr>
      <vt:lpstr>Two Types of Sugar</vt:lpstr>
      <vt:lpstr>Why Your Body Needs Sugar</vt:lpstr>
      <vt:lpstr>Blood Sugar &amp; Energy</vt:lpstr>
      <vt:lpstr>When Blood Sugar Becomes an Issue</vt:lpstr>
      <vt:lpstr>The Big Takeaways</vt:lpstr>
      <vt:lpstr>Bottom Line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Subler</dc:creator>
  <cp:lastModifiedBy>Adkins, Kelly</cp:lastModifiedBy>
  <cp:revision>62</cp:revision>
  <dcterms:created xsi:type="dcterms:W3CDTF">2023-07-06T18:42:44Z</dcterms:created>
  <dcterms:modified xsi:type="dcterms:W3CDTF">2026-08-13T16:35:19Z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0x010100E0D765F9F50D784B8C07092FB1A8C1C1</vt:lpwstr>
  </property>
  <property fmtid="{D5CDD505-2E9C-101B-9397-08002B2CF9AE}" pid="3" name="Order">
    <vt:r8>879800</vt:r8>
  </property>
  <property fmtid="{D5CDD505-2E9C-101B-9397-08002B2CF9AE}" pid="4" name="MediaServiceImageTags">
    <vt:lpwstr/>
  </property>
</Properties>
</file>