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handoutMasterIdLst>
    <p:handoutMasterId r:id="rId6"/>
  </p:handoutMasterIdLst>
  <p:sldIdLst>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B1"/>
    <a:srgbClr val="00467F"/>
    <a:srgbClr val="FFCE01"/>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C6E8FF-51B8-4C3F-9194-FB62B41A88AE}" v="2" dt="2026-03-19T14:55:33.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41"/>
    <p:restoredTop sz="96327"/>
  </p:normalViewPr>
  <p:slideViewPr>
    <p:cSldViewPr snapToGrid="0">
      <p:cViewPr varScale="1">
        <p:scale>
          <a:sx n="102" d="100"/>
          <a:sy n="102" d="100"/>
        </p:scale>
        <p:origin x="1044" y="318"/>
      </p:cViewPr>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handoutMaster" Target="handoutMasters/handout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sper, Colleen" userId="e1f0e7ef-adc0-4bde-8341-b778d7d31d10" providerId="ADAL" clId="{DB825284-B57F-4A35-95D3-2D762E5DBAA5}"/>
    <pc:docChg chg="custSel modSld">
      <pc:chgData name="Kasper, Colleen" userId="e1f0e7ef-adc0-4bde-8341-b778d7d31d10" providerId="ADAL" clId="{DB825284-B57F-4A35-95D3-2D762E5DBAA5}" dt="2026-03-19T14:55:37.811" v="96" actId="18131"/>
      <pc:docMkLst>
        <pc:docMk/>
      </pc:docMkLst>
      <pc:sldChg chg="modSp mod">
        <pc:chgData name="Kasper, Colleen" userId="e1f0e7ef-adc0-4bde-8341-b778d7d31d10" providerId="ADAL" clId="{DB825284-B57F-4A35-95D3-2D762E5DBAA5}" dt="2026-03-19T14:55:37.811" v="96" actId="18131"/>
        <pc:sldMkLst>
          <pc:docMk/>
          <pc:sldMk cId="1360148179" sldId="264"/>
        </pc:sldMkLst>
        <pc:spChg chg="mod">
          <ac:chgData name="Kasper, Colleen" userId="e1f0e7ef-adc0-4bde-8341-b778d7d31d10" providerId="ADAL" clId="{DB825284-B57F-4A35-95D3-2D762E5DBAA5}" dt="2026-03-19T14:55:19.928" v="94" actId="33524"/>
          <ac:spMkLst>
            <pc:docMk/>
            <pc:sldMk cId="1360148179" sldId="264"/>
            <ac:spMk id="5" creationId="{A7EA53C9-040E-E747-5BE0-6C39A0CEC39B}"/>
          </ac:spMkLst>
        </pc:spChg>
        <pc:picChg chg="mod">
          <ac:chgData name="Kasper, Colleen" userId="e1f0e7ef-adc0-4bde-8341-b778d7d31d10" providerId="ADAL" clId="{DB825284-B57F-4A35-95D3-2D762E5DBAA5}" dt="2026-03-18T14:01:21.254" v="39" actId="1076"/>
          <ac:picMkLst>
            <pc:docMk/>
            <pc:sldMk cId="1360148179" sldId="264"/>
            <ac:picMk id="7" creationId="{A6B31AF7-FE02-5C1A-32E4-4540E8DFFA1F}"/>
          </ac:picMkLst>
        </pc:picChg>
        <pc:picChg chg="mod modCrop">
          <ac:chgData name="Kasper, Colleen" userId="e1f0e7ef-adc0-4bde-8341-b778d7d31d10" providerId="ADAL" clId="{DB825284-B57F-4A35-95D3-2D762E5DBAA5}" dt="2026-03-19T14:55:37.811" v="96" actId="18131"/>
          <ac:picMkLst>
            <pc:docMk/>
            <pc:sldMk cId="1360148179" sldId="264"/>
            <ac:picMk id="10" creationId="{6B186E0D-F13F-6049-85AC-E45F256A075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2007184-C048-7D3A-27D6-3BC364065C2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E1BF396-051E-4E5C-6515-750A17FCCB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2B21D9-AC6D-4067-84CA-B43FA518E04E}" type="datetimeFigureOut">
              <a:rPr lang="en-US" smtClean="0"/>
              <a:t>3/19/2026</a:t>
            </a:fld>
            <a:endParaRPr lang="en-US" dirty="0"/>
          </a:p>
        </p:txBody>
      </p:sp>
      <p:sp>
        <p:nvSpPr>
          <p:cNvPr id="4" name="Footer Placeholder 3">
            <a:extLst>
              <a:ext uri="{FF2B5EF4-FFF2-40B4-BE49-F238E27FC236}">
                <a16:creationId xmlns:a16="http://schemas.microsoft.com/office/drawing/2014/main" id="{A0F97AC3-DFFA-2AC7-2072-8536EDD238D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1D698DC-78AA-66BD-7204-9509428A37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B94AC0-4022-4E33-A2EF-A8B46D71BF62}" type="slidenum">
              <a:rPr lang="en-US" smtClean="0"/>
              <a:t>‹#›</a:t>
            </a:fld>
            <a:endParaRPr lang="en-US" dirty="0"/>
          </a:p>
        </p:txBody>
      </p:sp>
    </p:spTree>
    <p:extLst>
      <p:ext uri="{BB962C8B-B14F-4D97-AF65-F5344CB8AC3E}">
        <p14:creationId xmlns:p14="http://schemas.microsoft.com/office/powerpoint/2010/main" val="343150051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7" name="Picture 6" descr="A white square with blue and yellow logo&#10;&#10;Description automatically generated with low confidence">
            <a:extLst>
              <a:ext uri="{FF2B5EF4-FFF2-40B4-BE49-F238E27FC236}">
                <a16:creationId xmlns:a16="http://schemas.microsoft.com/office/drawing/2014/main" id="{DEFB51C5-A4BF-77E5-BE59-1F11858AC12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6" name="Picture 5">
            <a:extLst>
              <a:ext uri="{FF2B5EF4-FFF2-40B4-BE49-F238E27FC236}">
                <a16:creationId xmlns:a16="http://schemas.microsoft.com/office/drawing/2014/main" id="{16BA4514-9801-6E84-722A-68FC5BBB3448}"/>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
        <p:nvSpPr>
          <p:cNvPr id="9" name="Title 1">
            <a:extLst>
              <a:ext uri="{FF2B5EF4-FFF2-40B4-BE49-F238E27FC236}">
                <a16:creationId xmlns:a16="http://schemas.microsoft.com/office/drawing/2014/main" id="{75B3315F-C099-C2CF-6360-F66CBE684041}"/>
              </a:ext>
            </a:extLst>
          </p:cNvPr>
          <p:cNvSpPr txBox="1">
            <a:spLocks/>
          </p:cNvSpPr>
          <p:nvPr userDrawn="1"/>
        </p:nvSpPr>
        <p:spPr>
          <a:xfrm>
            <a:off x="7934960" y="934720"/>
            <a:ext cx="3417252" cy="386842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b="0" i="0" kern="1200">
                <a:solidFill>
                  <a:srgbClr val="00467F"/>
                </a:solidFill>
                <a:latin typeface="Museo Sans 500" panose="02000000000000000000" pitchFamily="2" charset="77"/>
                <a:ea typeface="+mj-ea"/>
                <a:cs typeface="+mj-cs"/>
              </a:defRPr>
            </a:lvl1pPr>
          </a:lstStyle>
          <a:p>
            <a:r>
              <a:rPr lang="en-US" sz="4000" b="0" i="0" dirty="0">
                <a:solidFill>
                  <a:srgbClr val="FFCE01"/>
                </a:solidFill>
                <a:latin typeface="Museo Sans 100" panose="02000000000000000000" pitchFamily="2" charset="77"/>
              </a:rPr>
              <a:t>Click to edit Master title style</a:t>
            </a:r>
          </a:p>
        </p:txBody>
      </p:sp>
    </p:spTree>
    <p:extLst>
      <p:ext uri="{BB962C8B-B14F-4D97-AF65-F5344CB8AC3E}">
        <p14:creationId xmlns:p14="http://schemas.microsoft.com/office/powerpoint/2010/main" val="1177090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0065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white square with blue and yellow logo&#10;&#10;Description automatically generated with low confidence">
            <a:extLst>
              <a:ext uri="{FF2B5EF4-FFF2-40B4-BE49-F238E27FC236}">
                <a16:creationId xmlns:a16="http://schemas.microsoft.com/office/drawing/2014/main" id="{E6EE2FF7-BD60-6F9E-565F-E09EF030EEF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3"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2" name="Picture 11">
            <a:extLst>
              <a:ext uri="{FF2B5EF4-FFF2-40B4-BE49-F238E27FC236}">
                <a16:creationId xmlns:a16="http://schemas.microsoft.com/office/drawing/2014/main" id="{E07410E6-7DBB-410E-B04F-E4D2DA063F89}"/>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8" name="Picture 7">
            <a:extLst>
              <a:ext uri="{FF2B5EF4-FFF2-40B4-BE49-F238E27FC236}">
                <a16:creationId xmlns:a16="http://schemas.microsoft.com/office/drawing/2014/main" id="{599AB305-43DF-86A6-5CDD-FCC416DE872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445215" y="3992880"/>
            <a:ext cx="3967480" cy="3967480"/>
          </a:xfrm>
          <a:prstGeom prst="rect">
            <a:avLst/>
          </a:prstGeom>
        </p:spPr>
      </p:pic>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966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hyperlink" Target="https://www.signupgenius.com/go/2024TriHealthEAPExcellingatWorkandLife#/" TargetMode="External"/><Relationship Id="rId1" Type="http://schemas.openxmlformats.org/officeDocument/2006/relationships/slideLayout" Target="../slideLayouts/slideLayout15.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E09A6D-8108-2B9E-889C-DDC3BDFDCF4B}"/>
              </a:ext>
            </a:extLst>
          </p:cNvPr>
          <p:cNvSpPr>
            <a:spLocks noGrp="1"/>
          </p:cNvSpPr>
          <p:nvPr>
            <p:ph type="title"/>
          </p:nvPr>
        </p:nvSpPr>
        <p:spPr>
          <a:xfrm>
            <a:off x="424207" y="166354"/>
            <a:ext cx="6193410" cy="1103768"/>
          </a:xfrm>
        </p:spPr>
        <p:txBody>
          <a:bodyPr>
            <a:normAutofit/>
          </a:bodyPr>
          <a:lstStyle/>
          <a:p>
            <a:r>
              <a:rPr lang="en-US" dirty="0">
                <a:solidFill>
                  <a:srgbClr val="004780"/>
                </a:solidFill>
                <a:latin typeface="Albra Bold" panose="00000800000000000000" pitchFamily="2" charset="0"/>
              </a:rPr>
              <a:t>What Can TriHealth EAP Do for You?</a:t>
            </a:r>
            <a:endParaRPr lang="en-US" dirty="0">
              <a:latin typeface="Albra Bold" panose="00000800000000000000" pitchFamily="2" charset="0"/>
            </a:endParaRPr>
          </a:p>
        </p:txBody>
      </p:sp>
      <p:sp>
        <p:nvSpPr>
          <p:cNvPr id="5" name="Content Placeholder 4">
            <a:extLst>
              <a:ext uri="{FF2B5EF4-FFF2-40B4-BE49-F238E27FC236}">
                <a16:creationId xmlns:a16="http://schemas.microsoft.com/office/drawing/2014/main" id="{A7EA53C9-040E-E747-5BE0-6C39A0CEC39B}"/>
              </a:ext>
            </a:extLst>
          </p:cNvPr>
          <p:cNvSpPr>
            <a:spLocks noGrp="1"/>
          </p:cNvSpPr>
          <p:nvPr>
            <p:ph type="body" sz="half" idx="2"/>
          </p:nvPr>
        </p:nvSpPr>
        <p:spPr>
          <a:xfrm>
            <a:off x="424206" y="1411633"/>
            <a:ext cx="7362334" cy="4574388"/>
          </a:xfrm>
        </p:spPr>
        <p:txBody>
          <a:bodyPr>
            <a:normAutofit fontScale="25000" lnSpcReduction="20000"/>
          </a:bodyPr>
          <a:lstStyle/>
          <a:p>
            <a:pPr marL="0" indent="0">
              <a:lnSpc>
                <a:spcPct val="114000"/>
              </a:lnSpc>
              <a:spcAft>
                <a:spcPts val="600"/>
              </a:spcAft>
              <a:buNone/>
            </a:pPr>
            <a:r>
              <a:rPr lang="en-US" sz="7600" dirty="0">
                <a:solidFill>
                  <a:schemeClr val="tx1">
                    <a:lumMod val="85000"/>
                    <a:lumOff val="15000"/>
                  </a:schemeClr>
                </a:solidFill>
                <a:latin typeface="Museo Sans 500" panose="02000000000000000000" pitchFamily="50" charset="0"/>
              </a:rPr>
              <a:t>Join TriHealth EAP for an upcoming webinar (60 mins)</a:t>
            </a:r>
            <a:br>
              <a:rPr lang="en-US" sz="7600" dirty="0">
                <a:solidFill>
                  <a:schemeClr val="tx1">
                    <a:lumMod val="85000"/>
                    <a:lumOff val="15000"/>
                  </a:schemeClr>
                </a:solidFill>
                <a:latin typeface="Museo Sans 500" panose="02000000000000000000" pitchFamily="50" charset="0"/>
              </a:rPr>
            </a:br>
            <a:r>
              <a:rPr lang="en-US" sz="7600" dirty="0">
                <a:solidFill>
                  <a:srgbClr val="0080B1"/>
                </a:solidFill>
                <a:latin typeface="Museo Sans 700" panose="02000000000000000000" pitchFamily="50" charset="0"/>
              </a:rPr>
              <a:t>Tools for Thriving: Men's Mental Health</a:t>
            </a:r>
          </a:p>
          <a:p>
            <a:pPr marL="0" indent="0">
              <a:lnSpc>
                <a:spcPct val="114000"/>
              </a:lnSpc>
              <a:spcAft>
                <a:spcPts val="600"/>
              </a:spcAft>
              <a:buNone/>
            </a:pPr>
            <a:r>
              <a:rPr lang="en-US" sz="6400" dirty="0">
                <a:latin typeface="Museo Sans 300" panose="02000000000000000000" pitchFamily="50" charset="0"/>
              </a:rPr>
              <a:t>Men’s mental health is often overlooked; despite the real pressures many men face—from heavy workloads and long hours to limited support and cultural norms that discourage vulnerability. This training raises awareness, addresses common barriers, and provides practical strategies to support mental well‑being, including recognizing when and how to seek help.</a:t>
            </a:r>
          </a:p>
          <a:p>
            <a:pPr marL="0" indent="0">
              <a:lnSpc>
                <a:spcPct val="114000"/>
              </a:lnSpc>
              <a:spcAft>
                <a:spcPts val="600"/>
              </a:spcAft>
              <a:buNone/>
            </a:pPr>
            <a:r>
              <a:rPr lang="en-US" sz="8000" dirty="0">
                <a:solidFill>
                  <a:srgbClr val="0080B1"/>
                </a:solidFill>
                <a:latin typeface="Museo Sans 700" panose="02000000000000000000" pitchFamily="50" charset="0"/>
              </a:rPr>
              <a:t>Dates:</a:t>
            </a:r>
          </a:p>
          <a:p>
            <a:pPr marL="0" indent="0">
              <a:lnSpc>
                <a:spcPct val="124000"/>
              </a:lnSpc>
              <a:spcBef>
                <a:spcPts val="0"/>
              </a:spcBef>
              <a:spcAft>
                <a:spcPts val="900"/>
              </a:spcAft>
              <a:buNone/>
            </a:pPr>
            <a:r>
              <a:rPr lang="en-US" sz="7200" dirty="0">
                <a:latin typeface="Museo Sans 300" panose="02000000000000000000" pitchFamily="50" charset="0"/>
                <a:ea typeface="Museo Sans 300" panose="02000000000000000000" pitchFamily="50" charset="0"/>
                <a:cs typeface="Museo Sans 300" panose="02000000000000000000" pitchFamily="50" charset="0"/>
              </a:rPr>
              <a:t>Wednesday, June 10, 10:00 a.m. </a:t>
            </a:r>
            <a:br>
              <a:rPr lang="en-US" sz="7200" i="1" dirty="0">
                <a:latin typeface="Museo Sans 300" panose="02000000000000000000" pitchFamily="50" charset="0"/>
                <a:ea typeface="Museo Sans 300" panose="02000000000000000000" pitchFamily="50" charset="0"/>
                <a:cs typeface="Museo Sans 300" panose="02000000000000000000" pitchFamily="50" charset="0"/>
              </a:rPr>
            </a:br>
            <a:r>
              <a:rPr lang="en-US" sz="7200" dirty="0">
                <a:latin typeface="Museo Sans 300" panose="02000000000000000000" pitchFamily="50" charset="0"/>
                <a:ea typeface="Museo Sans 300" panose="02000000000000000000" pitchFamily="50" charset="0"/>
                <a:cs typeface="Museo Sans 300" panose="02000000000000000000" pitchFamily="50" charset="0"/>
              </a:rPr>
              <a:t>Thurs</a:t>
            </a:r>
            <a:r>
              <a:rPr lang="en-US" sz="7200" dirty="0">
                <a:latin typeface="Museo Sans 300" panose="02000000000000000000" pitchFamily="50" charset="0"/>
              </a:rPr>
              <a:t>day, June 18, 12:00 p.m. </a:t>
            </a:r>
          </a:p>
          <a:p>
            <a:pPr marL="0" indent="0">
              <a:lnSpc>
                <a:spcPct val="114000"/>
              </a:lnSpc>
              <a:spcBef>
                <a:spcPts val="600"/>
              </a:spcBef>
              <a:buNone/>
            </a:pPr>
            <a:r>
              <a:rPr lang="en-US" sz="8000" dirty="0">
                <a:solidFill>
                  <a:srgbClr val="0080B1"/>
                </a:solidFill>
                <a:latin typeface="Museo Sans 700" panose="02000000000000000000" pitchFamily="50" charset="0"/>
              </a:rPr>
              <a:t>Register today!</a:t>
            </a:r>
          </a:p>
          <a:p>
            <a:pPr>
              <a:lnSpc>
                <a:spcPct val="114000"/>
              </a:lnSpc>
              <a:spcBef>
                <a:spcPts val="0"/>
              </a:spcBef>
              <a:spcAft>
                <a:spcPts val="600"/>
              </a:spcAft>
            </a:pPr>
            <a:r>
              <a:rPr lang="en-US" sz="7200" dirty="0">
                <a:solidFill>
                  <a:schemeClr val="tx1">
                    <a:lumMod val="85000"/>
                    <a:lumOff val="15000"/>
                  </a:schemeClr>
                </a:solidFill>
                <a:latin typeface="Museo Sans 300" panose="02000000000000000000" pitchFamily="50" charset="0"/>
              </a:rPr>
              <a:t>Online at</a:t>
            </a:r>
            <a:r>
              <a:rPr lang="en-US" sz="7200" dirty="0">
                <a:latin typeface="Museo Sans 300" panose="02000000000000000000" pitchFamily="50" charset="0"/>
              </a:rPr>
              <a:t> </a:t>
            </a:r>
            <a:r>
              <a:rPr lang="en-US" sz="7200" dirty="0">
                <a:latin typeface="Museo Sans 300" panose="02000000000000000000" pitchFamily="50" charset="0"/>
                <a:hlinkClick r:id="rId2"/>
              </a:rPr>
              <a:t>TriHealthEAP.com</a:t>
            </a:r>
            <a:br>
              <a:rPr lang="en-US" sz="7200" dirty="0">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Call 513 977 2165</a:t>
            </a:r>
            <a:br>
              <a:rPr lang="en-US" sz="7200" dirty="0">
                <a:solidFill>
                  <a:schemeClr val="tx1">
                    <a:lumMod val="85000"/>
                    <a:lumOff val="15000"/>
                  </a:schemeClr>
                </a:solidFill>
                <a:latin typeface="Museo Sans 300" panose="02000000000000000000" pitchFamily="50" charset="0"/>
              </a:rPr>
            </a:br>
            <a:r>
              <a:rPr lang="en-US" sz="7200" dirty="0">
                <a:solidFill>
                  <a:schemeClr val="tx1">
                    <a:lumMod val="85000"/>
                    <a:lumOff val="15000"/>
                  </a:schemeClr>
                </a:solidFill>
                <a:latin typeface="Museo Sans 300" panose="02000000000000000000" pitchFamily="50" charset="0"/>
              </a:rPr>
              <a:t>Scan the QR Code</a:t>
            </a:r>
          </a:p>
          <a:p>
            <a:pPr marL="0" indent="0">
              <a:buNone/>
            </a:pPr>
            <a:endParaRPr lang="en-US" dirty="0"/>
          </a:p>
        </p:txBody>
      </p:sp>
      <p:pic>
        <p:nvPicPr>
          <p:cNvPr id="10" name="Picture Placeholder 9">
            <a:extLst>
              <a:ext uri="{FF2B5EF4-FFF2-40B4-BE49-F238E27FC236}">
                <a16:creationId xmlns:a16="http://schemas.microsoft.com/office/drawing/2014/main" id="{6B186E0D-F13F-6049-85AC-E45F256A075D}"/>
              </a:ext>
            </a:extLst>
          </p:cNvPr>
          <p:cNvPicPr>
            <a:picLocks noGrp="1" noChangeAspect="1"/>
          </p:cNvPicPr>
          <p:nvPr>
            <p:ph type="pic" idx="1"/>
          </p:nvPr>
        </p:nvPicPr>
        <p:blipFill>
          <a:blip r:embed="rId3"/>
          <a:srcRect l="39670" r="12756"/>
          <a:stretch>
            <a:fillRect/>
          </a:stretch>
        </p:blipFill>
        <p:spPr>
          <a:xfrm>
            <a:off x="7859713" y="0"/>
            <a:ext cx="4332287" cy="6073775"/>
          </a:xfrm>
        </p:spPr>
      </p:pic>
      <p:pic>
        <p:nvPicPr>
          <p:cNvPr id="7" name="Picture 6" descr="A qr code with a light bulb and check mark&#10;&#10;AI-generated content may be incorrect.">
            <a:extLst>
              <a:ext uri="{FF2B5EF4-FFF2-40B4-BE49-F238E27FC236}">
                <a16:creationId xmlns:a16="http://schemas.microsoft.com/office/drawing/2014/main" id="{A6B31AF7-FE02-5C1A-32E4-4540E8DFFA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4280" y="3802582"/>
            <a:ext cx="2183439" cy="2183439"/>
          </a:xfrm>
          <a:prstGeom prst="rect">
            <a:avLst/>
          </a:prstGeom>
        </p:spPr>
      </p:pic>
    </p:spTree>
    <p:extLst>
      <p:ext uri="{BB962C8B-B14F-4D97-AF65-F5344CB8AC3E}">
        <p14:creationId xmlns:p14="http://schemas.microsoft.com/office/powerpoint/2010/main" val="1360148179"/>
      </p:ext>
    </p:extLst>
  </p:cSld>
  <p:clrMapOvr>
    <a:masterClrMapping/>
  </p:clrMapOvr>
</p:sld>
</file>

<file path=ppt/theme/theme1.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0D765F9F50D784B8C07092FB1A8C1C1" ma:contentTypeVersion="9" ma:contentTypeDescription="Create a new document." ma:contentTypeScope="" ma:versionID="137dc951c98143a2765ba7356b3acddd">
  <xsd:schema xmlns:xsd="http://www.w3.org/2001/XMLSchema" xmlns:xs="http://www.w3.org/2001/XMLSchema" xmlns:p="http://schemas.microsoft.com/office/2006/metadata/properties" xmlns:ns2="a3067d98-d053-485d-8fff-39fbbbd5bec1" xmlns:ns3="1d972eee-5734-4d79-9e60-be51a48e622f" targetNamespace="http://schemas.microsoft.com/office/2006/metadata/properties" ma:root="true" ma:fieldsID="1e9566f22b91e69a70f7ea5fe0c7c6b9" ns2:_="" ns3:_="">
    <xsd:import namespace="a3067d98-d053-485d-8fff-39fbbbd5bec1"/>
    <xsd:import namespace="1d972eee-5734-4d79-9e60-be51a48e62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067d98-d053-485d-8fff-39fbbbd5be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52c3185-0c6c-4f4b-b949-446a93631caf"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972eee-5734-4d79-9e60-be51a48e622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db1661-ec81-4788-adb0-23f1530b91ab}" ma:internalName="TaxCatchAll" ma:showField="CatchAllData" ma:web="1d972eee-5734-4d79-9e60-be51a48e6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3067d98-d053-485d-8fff-39fbbbd5bec1">
      <Terms xmlns="http://schemas.microsoft.com/office/infopath/2007/PartnerControls"/>
    </lcf76f155ced4ddcb4097134ff3c332f>
    <TaxCatchAll xmlns="1d972eee-5734-4d79-9e60-be51a48e622f" xsi:nil="true"/>
  </documentManagement>
</p:properties>
</file>

<file path=customXml/itemProps1.xml><?xml version="1.0" encoding="utf-8"?>
<ds:datastoreItem xmlns:ds="http://schemas.openxmlformats.org/officeDocument/2006/customXml" ds:itemID="{7A53A69A-EA02-4C98-98E3-B4713D13930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67d98-d053-485d-8fff-39fbbbd5bec1"/>
    <ds:schemaRef ds:uri="1d972eee-5734-4d79-9e60-be51a48e6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39D0B2-7D2D-46D1-9F28-63C4701E2C94}">
  <ds:schemaRefs>
    <ds:schemaRef ds:uri="http://schemas.microsoft.com/sharepoint/v3/contenttype/forms"/>
  </ds:schemaRefs>
</ds:datastoreItem>
</file>

<file path=customXml/itemProps3.xml><?xml version="1.0" encoding="utf-8"?>
<ds:datastoreItem xmlns:ds="http://schemas.openxmlformats.org/officeDocument/2006/customXml" ds:itemID="{229206A9-3711-4C62-B4D7-5FCA5B37C696}">
  <ds:schemaRefs>
    <ds:schemaRef ds:uri="http://schemas.microsoft.com/office/2006/metadata/properties"/>
    <ds:schemaRef ds:uri="http://purl.org/dc/elements/1.1/"/>
    <ds:schemaRef ds:uri="1d972eee-5734-4d79-9e60-be51a48e622f"/>
    <ds:schemaRef ds:uri="http://purl.org/dc/dcmitype/"/>
    <ds:schemaRef ds:uri="http://schemas.microsoft.com/office/2006/documentManagement/types"/>
    <ds:schemaRef ds:uri="a3067d98-d053-485d-8fff-39fbbbd5bec1"/>
    <ds:schemaRef ds:uri="http://purl.org/dc/terms/"/>
    <ds:schemaRef ds:uri="http://schemas.openxmlformats.org/package/2006/metadata/core-properties"/>
    <ds:schemaRef ds:uri="http://schemas.microsoft.com/office/infopath/2007/PartnerControls"/>
    <ds:schemaRef ds:uri="http://www.w3.org/XML/1998/namespace"/>
  </ds:schemaRefs>
</ds:datastoreItem>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601</TotalTime>
  <Words>128</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vt:i4>
      </vt:variant>
    </vt:vector>
  </HeadingPairs>
  <TitlesOfParts>
    <vt:vector size="12" baseType="lpstr">
      <vt:lpstr>Albra Bold</vt:lpstr>
      <vt:lpstr>Arial</vt:lpstr>
      <vt:lpstr>Calibri</vt:lpstr>
      <vt:lpstr>Courier New</vt:lpstr>
      <vt:lpstr>Museo Sans 100</vt:lpstr>
      <vt:lpstr>Museo Sans 300</vt:lpstr>
      <vt:lpstr>Museo Sans 500</vt:lpstr>
      <vt:lpstr>Museo Sans 700</vt:lpstr>
      <vt:lpstr>System Font Regular</vt:lpstr>
      <vt:lpstr>Wingdings</vt:lpstr>
      <vt:lpstr>Graphic</vt:lpstr>
      <vt:lpstr>What Can TriHealth EAP Do for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69</cp:revision>
  <dcterms:created xsi:type="dcterms:W3CDTF">2023-07-06T18:42:44Z</dcterms:created>
  <dcterms:modified xsi:type="dcterms:W3CDTF">2026-03-19T14:55:44Z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0x010100E0D765F9F50D784B8C07092FB1A8C1C1</vt:lpwstr>
  </property>
  <property fmtid="{D5CDD505-2E9C-101B-9397-08002B2CF9AE}" pid="3" name="Order">
    <vt:r8>880200</vt:r8>
  </property>
  <property fmtid="{D5CDD505-2E9C-101B-9397-08002B2CF9AE}" pid="4" name="MediaServiceImageTags">
    <vt:lpwstr/>
  </property>
</Properties>
</file>