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Metadata/LabelInfo.xml" ContentType="application/vnd.ms-office.classificationlabel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officeDocument/2006/relationships/custom-properties" Target="docProps/custom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1"/>
  </p:notesMasterIdLst>
  <p:sldIdLst>
    <p:sldId id="256" r:id="rId2"/>
    <p:sldId id="261" r:id="rId3"/>
    <p:sldId id="276" r:id="rId4"/>
    <p:sldId id="264" r:id="rId5"/>
    <p:sldId id="277" r:id="rId6"/>
    <p:sldId id="278" r:id="rId7"/>
    <p:sldId id="279" r:id="rId8"/>
    <p:sldId id="280" r:id="rId9"/>
    <p:sldId id="28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E01"/>
    <a:srgbClr val="0080B1"/>
    <a:srgbClr val="00467F"/>
    <a:srgbClr val="0A1835"/>
    <a:srgbClr val="0A2143"/>
    <a:srgbClr val="0A1733"/>
    <a:srgbClr val="0A122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41"/>
    <p:restoredTop sz="84606" autoAdjust="0"/>
  </p:normalViewPr>
  <p:slideViewPr>
    <p:cSldViewPr snapToGrid="0">
      <p:cViewPr varScale="1">
        <p:scale>
          <a:sx n="85" d="100"/>
          <a:sy n="85" d="100"/>
        </p:scale>
        <p:origin x="168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64ECDA-4E6F-4E5E-ABFE-C3660816DD6D}" type="doc">
      <dgm:prSet loTypeId="urn:microsoft.com/office/officeart/2005/8/layout/vList4" loCatId="list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en-US"/>
        </a:p>
      </dgm:t>
    </dgm:pt>
    <dgm:pt modelId="{290CB22A-3577-4665-8422-12F38AB67FC1}">
      <dgm:prSet phldrT="[Text]" custT="1"/>
      <dgm:spPr/>
      <dgm:t>
        <a:bodyPr/>
        <a:lstStyle/>
        <a:p>
          <a:r>
            <a:rPr lang="en-US" sz="2400" dirty="0">
              <a:latin typeface="Museo Sans 700" panose="02000000000000000000" pitchFamily="50" charset="0"/>
            </a:rPr>
            <a:t>Stress Reduction and Support</a:t>
          </a:r>
        </a:p>
        <a:p>
          <a:r>
            <a:rPr lang="en-US" sz="2000" dirty="0">
              <a:latin typeface="Museo Sans 300" panose="02000000000000000000" pitchFamily="50" charset="0"/>
            </a:rPr>
            <a:t>Conversing with trusted individuals reduces stress and loneliness, providing comfort and emotional support.</a:t>
          </a:r>
          <a:endParaRPr lang="en-US" sz="2400" dirty="0">
            <a:latin typeface="Museo Sans 700" panose="02000000000000000000" pitchFamily="50" charset="0"/>
          </a:endParaRPr>
        </a:p>
      </dgm:t>
    </dgm:pt>
    <dgm:pt modelId="{E74B8688-9DC0-4A36-94DD-D205B8CEF542}" type="parTrans" cxnId="{7D34ECB4-C06C-4423-A9D9-65DBBFA0CEE3}">
      <dgm:prSet/>
      <dgm:spPr/>
      <dgm:t>
        <a:bodyPr/>
        <a:lstStyle/>
        <a:p>
          <a:endParaRPr lang="en-US"/>
        </a:p>
      </dgm:t>
    </dgm:pt>
    <dgm:pt modelId="{A00E058B-A279-4EF4-B95D-22DA007A1231}" type="sibTrans" cxnId="{7D34ECB4-C06C-4423-A9D9-65DBBFA0CEE3}">
      <dgm:prSet/>
      <dgm:spPr/>
      <dgm:t>
        <a:bodyPr/>
        <a:lstStyle/>
        <a:p>
          <a:endParaRPr lang="en-US"/>
        </a:p>
      </dgm:t>
    </dgm:pt>
    <dgm:pt modelId="{6B25D193-6A82-46BC-A309-B61BA5F727C8}">
      <dgm:prSet phldrT="[Text]" custT="1"/>
      <dgm:spPr/>
      <dgm:t>
        <a:bodyPr/>
        <a:lstStyle/>
        <a:p>
          <a:r>
            <a:rPr lang="en-US" sz="2400" dirty="0">
              <a:latin typeface="Museo Sans 700" panose="02000000000000000000" pitchFamily="50" charset="0"/>
            </a:rPr>
            <a:t>Connection and Emotional Processing</a:t>
          </a:r>
        </a:p>
        <a:p>
          <a:r>
            <a:rPr lang="en-US" sz="2000" dirty="0">
              <a:latin typeface="Museo Sans 300" panose="02000000000000000000" pitchFamily="50" charset="0"/>
            </a:rPr>
            <a:t>Real conversations foster connection and help process emotions, reducing feelings of isolation.</a:t>
          </a:r>
        </a:p>
      </dgm:t>
    </dgm:pt>
    <dgm:pt modelId="{53CE33F4-3EA4-419E-BE63-4A2707D79FBC}" type="parTrans" cxnId="{799B52B0-75FC-49ED-88BB-F5BD5797464C}">
      <dgm:prSet/>
      <dgm:spPr/>
      <dgm:t>
        <a:bodyPr/>
        <a:lstStyle/>
        <a:p>
          <a:endParaRPr lang="en-US"/>
        </a:p>
      </dgm:t>
    </dgm:pt>
    <dgm:pt modelId="{E89CE262-635D-4D97-91C1-DF8028259D35}" type="sibTrans" cxnId="{799B52B0-75FC-49ED-88BB-F5BD5797464C}">
      <dgm:prSet/>
      <dgm:spPr/>
      <dgm:t>
        <a:bodyPr/>
        <a:lstStyle/>
        <a:p>
          <a:endParaRPr lang="en-US"/>
        </a:p>
      </dgm:t>
    </dgm:pt>
    <dgm:pt modelId="{2D1D7CEB-AE1A-4489-8145-CC33A8C7534E}">
      <dgm:prSet phldrT="[Text]" custT="1"/>
      <dgm:spPr/>
      <dgm:t>
        <a:bodyPr/>
        <a:lstStyle/>
        <a:p>
          <a:r>
            <a:rPr lang="en-US" sz="2400" dirty="0">
              <a:latin typeface="Museo Sans 700" panose="02000000000000000000" pitchFamily="50" charset="0"/>
            </a:rPr>
            <a:t>Active Listening and Empathy</a:t>
          </a:r>
        </a:p>
        <a:p>
          <a:r>
            <a:rPr lang="en-US" sz="2000" dirty="0">
              <a:latin typeface="Museo Sans 300" panose="02000000000000000000" pitchFamily="50" charset="0"/>
            </a:rPr>
            <a:t>Face-to-face talks strengthen listening skills, promoting empathy and respect in relationships.</a:t>
          </a:r>
        </a:p>
      </dgm:t>
    </dgm:pt>
    <dgm:pt modelId="{C5A71261-288A-4D6C-9799-8E2F00B850C1}" type="parTrans" cxnId="{4E9A7D71-FAD1-4E52-9623-0CBBAE51426D}">
      <dgm:prSet/>
      <dgm:spPr/>
      <dgm:t>
        <a:bodyPr/>
        <a:lstStyle/>
        <a:p>
          <a:endParaRPr lang="en-US"/>
        </a:p>
      </dgm:t>
    </dgm:pt>
    <dgm:pt modelId="{D6B71415-9005-4A12-B69A-0254DC16AA7B}" type="sibTrans" cxnId="{4E9A7D71-FAD1-4E52-9623-0CBBAE51426D}">
      <dgm:prSet/>
      <dgm:spPr/>
      <dgm:t>
        <a:bodyPr/>
        <a:lstStyle/>
        <a:p>
          <a:endParaRPr lang="en-US"/>
        </a:p>
      </dgm:t>
    </dgm:pt>
    <dgm:pt modelId="{DE48995D-D186-4290-86FF-E2920F777936}" type="pres">
      <dgm:prSet presAssocID="{7164ECDA-4E6F-4E5E-ABFE-C3660816DD6D}" presName="linear" presStyleCnt="0">
        <dgm:presLayoutVars>
          <dgm:dir/>
          <dgm:resizeHandles val="exact"/>
        </dgm:presLayoutVars>
      </dgm:prSet>
      <dgm:spPr/>
    </dgm:pt>
    <dgm:pt modelId="{3567CB65-82B1-456B-9EC8-10D125909DA9}" type="pres">
      <dgm:prSet presAssocID="{290CB22A-3577-4665-8422-12F38AB67FC1}" presName="comp" presStyleCnt="0"/>
      <dgm:spPr/>
    </dgm:pt>
    <dgm:pt modelId="{91ECB9D6-0AD4-4FFA-B451-AD606DC13DEC}" type="pres">
      <dgm:prSet presAssocID="{290CB22A-3577-4665-8422-12F38AB67FC1}" presName="box" presStyleLbl="node1" presStyleIdx="0" presStyleCnt="3"/>
      <dgm:spPr/>
    </dgm:pt>
    <dgm:pt modelId="{6D801F45-7D6B-4539-BF48-297074740DFA}" type="pres">
      <dgm:prSet presAssocID="{290CB22A-3577-4665-8422-12F38AB67FC1}" presName="img" presStyleLbl="fgImgPlace1" presStyleIdx="0" presStyleCnt="3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5000" b="-15000"/>
          </a:stretch>
        </a:blipFill>
      </dgm:spPr>
    </dgm:pt>
    <dgm:pt modelId="{BF71EC9C-DB80-4492-A3A7-4B880BFAB7BC}" type="pres">
      <dgm:prSet presAssocID="{290CB22A-3577-4665-8422-12F38AB67FC1}" presName="text" presStyleLbl="node1" presStyleIdx="0" presStyleCnt="3">
        <dgm:presLayoutVars>
          <dgm:bulletEnabled val="1"/>
        </dgm:presLayoutVars>
      </dgm:prSet>
      <dgm:spPr/>
    </dgm:pt>
    <dgm:pt modelId="{7EDEA765-FABC-460C-9A68-4AD0ACD15CA8}" type="pres">
      <dgm:prSet presAssocID="{A00E058B-A279-4EF4-B95D-22DA007A1231}" presName="spacer" presStyleCnt="0"/>
      <dgm:spPr/>
    </dgm:pt>
    <dgm:pt modelId="{3B968D74-26B9-42F2-9503-123FCB658081}" type="pres">
      <dgm:prSet presAssocID="{6B25D193-6A82-46BC-A309-B61BA5F727C8}" presName="comp" presStyleCnt="0"/>
      <dgm:spPr/>
    </dgm:pt>
    <dgm:pt modelId="{65B48B3F-5415-49AD-A387-639050D69FDE}" type="pres">
      <dgm:prSet presAssocID="{6B25D193-6A82-46BC-A309-B61BA5F727C8}" presName="box" presStyleLbl="node1" presStyleIdx="1" presStyleCnt="3"/>
      <dgm:spPr/>
    </dgm:pt>
    <dgm:pt modelId="{83112AB2-CEB6-4714-A658-3F1345FE2C58}" type="pres">
      <dgm:prSet presAssocID="{6B25D193-6A82-46BC-A309-B61BA5F727C8}" presName="img" presStyleLbl="fgImgPlace1" presStyleIdx="1" presStyleCnt="3"/>
      <dgm:spPr>
        <a:blipFill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5000" b="-15000"/>
          </a:stretch>
        </a:blipFill>
      </dgm:spPr>
    </dgm:pt>
    <dgm:pt modelId="{DCC6DB5C-A79E-4C0D-823F-3D9C47DF9520}" type="pres">
      <dgm:prSet presAssocID="{6B25D193-6A82-46BC-A309-B61BA5F727C8}" presName="text" presStyleLbl="node1" presStyleIdx="1" presStyleCnt="3">
        <dgm:presLayoutVars>
          <dgm:bulletEnabled val="1"/>
        </dgm:presLayoutVars>
      </dgm:prSet>
      <dgm:spPr/>
    </dgm:pt>
    <dgm:pt modelId="{3DB4384E-8E91-460C-BF56-F602C2192D69}" type="pres">
      <dgm:prSet presAssocID="{E89CE262-635D-4D97-91C1-DF8028259D35}" presName="spacer" presStyleCnt="0"/>
      <dgm:spPr/>
    </dgm:pt>
    <dgm:pt modelId="{B06DDE23-F222-40A2-B01A-C702B19D1C00}" type="pres">
      <dgm:prSet presAssocID="{2D1D7CEB-AE1A-4489-8145-CC33A8C7534E}" presName="comp" presStyleCnt="0"/>
      <dgm:spPr/>
    </dgm:pt>
    <dgm:pt modelId="{489B05FD-2BAB-4D59-8D38-EA8EF3FEF42A}" type="pres">
      <dgm:prSet presAssocID="{2D1D7CEB-AE1A-4489-8145-CC33A8C7534E}" presName="box" presStyleLbl="node1" presStyleIdx="2" presStyleCnt="3"/>
      <dgm:spPr/>
    </dgm:pt>
    <dgm:pt modelId="{BDFBF66A-CF67-4220-A55C-5BD0716635CC}" type="pres">
      <dgm:prSet presAssocID="{2D1D7CEB-AE1A-4489-8145-CC33A8C7534E}" presName="img" presStyleLbl="fgImgPlace1" presStyleIdx="2" presStyleCnt="3"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5000" b="-15000"/>
          </a:stretch>
        </a:blipFill>
      </dgm:spPr>
    </dgm:pt>
    <dgm:pt modelId="{9ADA1915-3099-41F0-82F8-16C4CF64D5C8}" type="pres">
      <dgm:prSet presAssocID="{2D1D7CEB-AE1A-4489-8145-CC33A8C7534E}" presName="text" presStyleLbl="node1" presStyleIdx="2" presStyleCnt="3">
        <dgm:presLayoutVars>
          <dgm:bulletEnabled val="1"/>
        </dgm:presLayoutVars>
      </dgm:prSet>
      <dgm:spPr/>
    </dgm:pt>
  </dgm:ptLst>
  <dgm:cxnLst>
    <dgm:cxn modelId="{6A511520-E49F-4129-ACD3-94359596B7BE}" type="presOf" srcId="{7164ECDA-4E6F-4E5E-ABFE-C3660816DD6D}" destId="{DE48995D-D186-4290-86FF-E2920F777936}" srcOrd="0" destOrd="0" presId="urn:microsoft.com/office/officeart/2005/8/layout/vList4"/>
    <dgm:cxn modelId="{12844B69-AEA9-4871-8DEF-2D6143A8C349}" type="presOf" srcId="{2D1D7CEB-AE1A-4489-8145-CC33A8C7534E}" destId="{9ADA1915-3099-41F0-82F8-16C4CF64D5C8}" srcOrd="1" destOrd="0" presId="urn:microsoft.com/office/officeart/2005/8/layout/vList4"/>
    <dgm:cxn modelId="{4E9A7D71-FAD1-4E52-9623-0CBBAE51426D}" srcId="{7164ECDA-4E6F-4E5E-ABFE-C3660816DD6D}" destId="{2D1D7CEB-AE1A-4489-8145-CC33A8C7534E}" srcOrd="2" destOrd="0" parTransId="{C5A71261-288A-4D6C-9799-8E2F00B850C1}" sibTransId="{D6B71415-9005-4A12-B69A-0254DC16AA7B}"/>
    <dgm:cxn modelId="{EAC6E875-783C-41F2-825E-593F726457E3}" type="presOf" srcId="{290CB22A-3577-4665-8422-12F38AB67FC1}" destId="{BF71EC9C-DB80-4492-A3A7-4B880BFAB7BC}" srcOrd="1" destOrd="0" presId="urn:microsoft.com/office/officeart/2005/8/layout/vList4"/>
    <dgm:cxn modelId="{A13F3896-5FB5-44CB-8FAA-FB62AA79E6D2}" type="presOf" srcId="{2D1D7CEB-AE1A-4489-8145-CC33A8C7534E}" destId="{489B05FD-2BAB-4D59-8D38-EA8EF3FEF42A}" srcOrd="0" destOrd="0" presId="urn:microsoft.com/office/officeart/2005/8/layout/vList4"/>
    <dgm:cxn modelId="{8C0AC9A7-0CD6-4D60-95ED-EF5C3FC9656C}" type="presOf" srcId="{6B25D193-6A82-46BC-A309-B61BA5F727C8}" destId="{65B48B3F-5415-49AD-A387-639050D69FDE}" srcOrd="0" destOrd="0" presId="urn:microsoft.com/office/officeart/2005/8/layout/vList4"/>
    <dgm:cxn modelId="{799B52B0-75FC-49ED-88BB-F5BD5797464C}" srcId="{7164ECDA-4E6F-4E5E-ABFE-C3660816DD6D}" destId="{6B25D193-6A82-46BC-A309-B61BA5F727C8}" srcOrd="1" destOrd="0" parTransId="{53CE33F4-3EA4-419E-BE63-4A2707D79FBC}" sibTransId="{E89CE262-635D-4D97-91C1-DF8028259D35}"/>
    <dgm:cxn modelId="{7D34ECB4-C06C-4423-A9D9-65DBBFA0CEE3}" srcId="{7164ECDA-4E6F-4E5E-ABFE-C3660816DD6D}" destId="{290CB22A-3577-4665-8422-12F38AB67FC1}" srcOrd="0" destOrd="0" parTransId="{E74B8688-9DC0-4A36-94DD-D205B8CEF542}" sibTransId="{A00E058B-A279-4EF4-B95D-22DA007A1231}"/>
    <dgm:cxn modelId="{063AC4C8-E1AE-46A0-AE79-0A629BB9598A}" type="presOf" srcId="{6B25D193-6A82-46BC-A309-B61BA5F727C8}" destId="{DCC6DB5C-A79E-4C0D-823F-3D9C47DF9520}" srcOrd="1" destOrd="0" presId="urn:microsoft.com/office/officeart/2005/8/layout/vList4"/>
    <dgm:cxn modelId="{179114F2-6BEA-4D8A-ADCD-07D996BE7069}" type="presOf" srcId="{290CB22A-3577-4665-8422-12F38AB67FC1}" destId="{91ECB9D6-0AD4-4FFA-B451-AD606DC13DEC}" srcOrd="0" destOrd="0" presId="urn:microsoft.com/office/officeart/2005/8/layout/vList4"/>
    <dgm:cxn modelId="{C4059F74-F7A2-43A8-94D1-744172E50F73}" type="presParOf" srcId="{DE48995D-D186-4290-86FF-E2920F777936}" destId="{3567CB65-82B1-456B-9EC8-10D125909DA9}" srcOrd="0" destOrd="0" presId="urn:microsoft.com/office/officeart/2005/8/layout/vList4"/>
    <dgm:cxn modelId="{7AF4679F-5439-4C38-88CC-309A147ED746}" type="presParOf" srcId="{3567CB65-82B1-456B-9EC8-10D125909DA9}" destId="{91ECB9D6-0AD4-4FFA-B451-AD606DC13DEC}" srcOrd="0" destOrd="0" presId="urn:microsoft.com/office/officeart/2005/8/layout/vList4"/>
    <dgm:cxn modelId="{81E746CD-AB8F-4A62-A9E7-0C5C74BB6667}" type="presParOf" srcId="{3567CB65-82B1-456B-9EC8-10D125909DA9}" destId="{6D801F45-7D6B-4539-BF48-297074740DFA}" srcOrd="1" destOrd="0" presId="urn:microsoft.com/office/officeart/2005/8/layout/vList4"/>
    <dgm:cxn modelId="{BD106555-C2E8-4B05-B106-3C76171C7DA0}" type="presParOf" srcId="{3567CB65-82B1-456B-9EC8-10D125909DA9}" destId="{BF71EC9C-DB80-4492-A3A7-4B880BFAB7BC}" srcOrd="2" destOrd="0" presId="urn:microsoft.com/office/officeart/2005/8/layout/vList4"/>
    <dgm:cxn modelId="{0717176F-5470-4B9F-A106-756974AE17E5}" type="presParOf" srcId="{DE48995D-D186-4290-86FF-E2920F777936}" destId="{7EDEA765-FABC-460C-9A68-4AD0ACD15CA8}" srcOrd="1" destOrd="0" presId="urn:microsoft.com/office/officeart/2005/8/layout/vList4"/>
    <dgm:cxn modelId="{3E294696-EC9A-4CA7-99A4-B59050C768A2}" type="presParOf" srcId="{DE48995D-D186-4290-86FF-E2920F777936}" destId="{3B968D74-26B9-42F2-9503-123FCB658081}" srcOrd="2" destOrd="0" presId="urn:microsoft.com/office/officeart/2005/8/layout/vList4"/>
    <dgm:cxn modelId="{8CF7B8A2-4965-46B9-8EDC-9BA674CAA0D6}" type="presParOf" srcId="{3B968D74-26B9-42F2-9503-123FCB658081}" destId="{65B48B3F-5415-49AD-A387-639050D69FDE}" srcOrd="0" destOrd="0" presId="urn:microsoft.com/office/officeart/2005/8/layout/vList4"/>
    <dgm:cxn modelId="{7F87E5CB-D247-463D-828E-3DAB10EA5770}" type="presParOf" srcId="{3B968D74-26B9-42F2-9503-123FCB658081}" destId="{83112AB2-CEB6-4714-A658-3F1345FE2C58}" srcOrd="1" destOrd="0" presId="urn:microsoft.com/office/officeart/2005/8/layout/vList4"/>
    <dgm:cxn modelId="{EF3A9170-3585-4D74-88FC-C247561ECE26}" type="presParOf" srcId="{3B968D74-26B9-42F2-9503-123FCB658081}" destId="{DCC6DB5C-A79E-4C0D-823F-3D9C47DF9520}" srcOrd="2" destOrd="0" presId="urn:microsoft.com/office/officeart/2005/8/layout/vList4"/>
    <dgm:cxn modelId="{F9E8BDEF-8100-4644-88AA-3CD07D410B47}" type="presParOf" srcId="{DE48995D-D186-4290-86FF-E2920F777936}" destId="{3DB4384E-8E91-460C-BF56-F602C2192D69}" srcOrd="3" destOrd="0" presId="urn:microsoft.com/office/officeart/2005/8/layout/vList4"/>
    <dgm:cxn modelId="{FE78DC6B-5C80-4DF3-8A1D-15997B143747}" type="presParOf" srcId="{DE48995D-D186-4290-86FF-E2920F777936}" destId="{B06DDE23-F222-40A2-B01A-C702B19D1C00}" srcOrd="4" destOrd="0" presId="urn:microsoft.com/office/officeart/2005/8/layout/vList4"/>
    <dgm:cxn modelId="{1AC8BC03-02DD-413C-8C4D-41B46FA8367E}" type="presParOf" srcId="{B06DDE23-F222-40A2-B01A-C702B19D1C00}" destId="{489B05FD-2BAB-4D59-8D38-EA8EF3FEF42A}" srcOrd="0" destOrd="0" presId="urn:microsoft.com/office/officeart/2005/8/layout/vList4"/>
    <dgm:cxn modelId="{1ED6A1EE-56D4-43C0-B0B5-51136929A6C7}" type="presParOf" srcId="{B06DDE23-F222-40A2-B01A-C702B19D1C00}" destId="{BDFBF66A-CF67-4220-A55C-5BD0716635CC}" srcOrd="1" destOrd="0" presId="urn:microsoft.com/office/officeart/2005/8/layout/vList4"/>
    <dgm:cxn modelId="{5AE7A56B-C44B-4E1A-8FB7-D8B8471F0874}" type="presParOf" srcId="{B06DDE23-F222-40A2-B01A-C702B19D1C00}" destId="{9ADA1915-3099-41F0-82F8-16C4CF64D5C8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ECB9D6-0AD4-4FFA-B451-AD606DC13DEC}">
      <dsp:nvSpPr>
        <dsp:cNvPr id="0" name=""/>
        <dsp:cNvSpPr/>
      </dsp:nvSpPr>
      <dsp:spPr>
        <a:xfrm>
          <a:off x="0" y="0"/>
          <a:ext cx="10066867" cy="128675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Museo Sans 700" panose="02000000000000000000" pitchFamily="50" charset="0"/>
            </a:rPr>
            <a:t>Stress Reduction and Support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Museo Sans 300" panose="02000000000000000000" pitchFamily="50" charset="0"/>
            </a:rPr>
            <a:t>Conversing with trusted individuals reduces stress and loneliness, providing comfort and emotional support.</a:t>
          </a:r>
          <a:endParaRPr lang="en-US" sz="2400" kern="1200" dirty="0">
            <a:latin typeface="Museo Sans 700" panose="02000000000000000000" pitchFamily="50" charset="0"/>
          </a:endParaRPr>
        </a:p>
      </dsp:txBody>
      <dsp:txXfrm>
        <a:off x="2142049" y="0"/>
        <a:ext cx="7924817" cy="1286756"/>
      </dsp:txXfrm>
    </dsp:sp>
    <dsp:sp modelId="{6D801F45-7D6B-4539-BF48-297074740DFA}">
      <dsp:nvSpPr>
        <dsp:cNvPr id="0" name=""/>
        <dsp:cNvSpPr/>
      </dsp:nvSpPr>
      <dsp:spPr>
        <a:xfrm>
          <a:off x="128675" y="128675"/>
          <a:ext cx="2013373" cy="102940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5000" b="-15000"/>
          </a:stretch>
        </a:blip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B48B3F-5415-49AD-A387-639050D69FDE}">
      <dsp:nvSpPr>
        <dsp:cNvPr id="0" name=""/>
        <dsp:cNvSpPr/>
      </dsp:nvSpPr>
      <dsp:spPr>
        <a:xfrm>
          <a:off x="0" y="1415432"/>
          <a:ext cx="10066867" cy="128675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Museo Sans 700" panose="02000000000000000000" pitchFamily="50" charset="0"/>
            </a:rPr>
            <a:t>Connection and Emotional Processing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Museo Sans 300" panose="02000000000000000000" pitchFamily="50" charset="0"/>
            </a:rPr>
            <a:t>Real conversations foster connection and help process emotions, reducing feelings of isolation.</a:t>
          </a:r>
        </a:p>
      </dsp:txBody>
      <dsp:txXfrm>
        <a:off x="2142049" y="1415432"/>
        <a:ext cx="7924817" cy="1286756"/>
      </dsp:txXfrm>
    </dsp:sp>
    <dsp:sp modelId="{83112AB2-CEB6-4714-A658-3F1345FE2C58}">
      <dsp:nvSpPr>
        <dsp:cNvPr id="0" name=""/>
        <dsp:cNvSpPr/>
      </dsp:nvSpPr>
      <dsp:spPr>
        <a:xfrm>
          <a:off x="128675" y="1544108"/>
          <a:ext cx="2013373" cy="102940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5000" b="-15000"/>
          </a:stretch>
        </a:blip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9B05FD-2BAB-4D59-8D38-EA8EF3FEF42A}">
      <dsp:nvSpPr>
        <dsp:cNvPr id="0" name=""/>
        <dsp:cNvSpPr/>
      </dsp:nvSpPr>
      <dsp:spPr>
        <a:xfrm>
          <a:off x="0" y="2830865"/>
          <a:ext cx="10066867" cy="128675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Museo Sans 700" panose="02000000000000000000" pitchFamily="50" charset="0"/>
            </a:rPr>
            <a:t>Active Listening and Empathy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Museo Sans 300" panose="02000000000000000000" pitchFamily="50" charset="0"/>
            </a:rPr>
            <a:t>Face-to-face talks strengthen listening skills, promoting empathy and respect in relationships.</a:t>
          </a:r>
        </a:p>
      </dsp:txBody>
      <dsp:txXfrm>
        <a:off x="2142049" y="2830865"/>
        <a:ext cx="7924817" cy="1286756"/>
      </dsp:txXfrm>
    </dsp:sp>
    <dsp:sp modelId="{BDFBF66A-CF67-4220-A55C-5BD0716635CC}">
      <dsp:nvSpPr>
        <dsp:cNvPr id="0" name=""/>
        <dsp:cNvSpPr/>
      </dsp:nvSpPr>
      <dsp:spPr>
        <a:xfrm>
          <a:off x="128675" y="2959540"/>
          <a:ext cx="2013373" cy="102940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5000" b="-15000"/>
          </a:stretch>
        </a:blipFill>
        <a:ln w="127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370C01-4AFA-4FBD-BB5E-8BC41602CA3A}" type="datetimeFigureOut">
              <a:rPr lang="en-US" smtClean="0"/>
              <a:t>2/18/2026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5F369D-EE8B-4964-8928-337B0B300D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295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74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389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6EF7B-7837-956C-5363-8897CA49B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1DEA1F-11FF-424F-24DC-EC20D17F75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54D0D1-B491-BB27-D39A-A61CE00C21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33DBCB-C350-7806-E5B2-566D22406F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778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0885B8D-7664-9F2D-A0C6-D9E43D4E97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5F96C6-AD3E-0E2D-F01F-786E29BFB6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8" y="2335989"/>
            <a:ext cx="6865730" cy="2213961"/>
          </a:xfrm>
        </p:spPr>
        <p:txBody>
          <a:bodyPr anchor="b"/>
          <a:lstStyle>
            <a:lvl1pPr algn="l"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47C90-AE28-FD29-5F80-76D585129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179" y="4670854"/>
            <a:ext cx="6865729" cy="1810265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Picture 4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59EFA3CC-115C-9E3A-09F1-CB205CF8D9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pic>
        <p:nvPicPr>
          <p:cNvPr id="6" name="Picture 5" descr="A logo of a company&#10;&#10;Description automatically generated">
            <a:extLst>
              <a:ext uri="{FF2B5EF4-FFF2-40B4-BE49-F238E27FC236}">
                <a16:creationId xmlns:a16="http://schemas.microsoft.com/office/drawing/2014/main" id="{1555A709-1AE8-7623-F39A-528DE6B8C0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4836" y="2712973"/>
            <a:ext cx="1664208" cy="145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71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4D7EE1-BCF7-1132-BA22-5E4AFEA05B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2091BB-6B04-5746-BD6D-8F1E75508B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BB647A-9026-CD56-94CA-B290BBD3F817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blue and white logo&#10;&#10;Description automatically generated">
            <a:extLst>
              <a:ext uri="{FF2B5EF4-FFF2-40B4-BE49-F238E27FC236}">
                <a16:creationId xmlns:a16="http://schemas.microsoft.com/office/drawing/2014/main" id="{8619B03B-9E17-3295-43E1-0F45272EEDA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0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92A600C-C580-394D-0287-ECD28C6DC36C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BDC0A1-C863-1F67-20FA-351041E9B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9A353B-A421-7FA8-5CB5-F9B44B4582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D4E428D-AAB5-D1BE-3B17-4D89B9A04528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6F5327C3-7D5D-967D-C80D-3D853CC1087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33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A1DFC-6C83-E260-A48B-5500515ED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DEBD96-EFD4-7789-D326-A6DFAC6A5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847D103-3EC2-925D-31A3-93A3E6DB7D7B}"/>
              </a:ext>
            </a:extLst>
          </p:cNvPr>
          <p:cNvSpPr/>
          <p:nvPr userDrawn="1"/>
        </p:nvSpPr>
        <p:spPr>
          <a:xfrm>
            <a:off x="9658350" y="6218711"/>
            <a:ext cx="1838325" cy="544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ue and white logo&#10;&#10;Description automatically generated">
            <a:extLst>
              <a:ext uri="{FF2B5EF4-FFF2-40B4-BE49-F238E27FC236}">
                <a16:creationId xmlns:a16="http://schemas.microsoft.com/office/drawing/2014/main" id="{6A423DE5-F1CA-3114-C01F-2B85C83F241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79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3BC5B87-C10A-77B2-662B-62C9C88CA6D8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3ABEB7-FCC7-62F0-C3BF-C5B5ED9DBD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82D1CB-2BF0-B7BA-D071-1D733BAD75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2E21374-4647-3355-E9DF-8A9B5BABB0D0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020EE916-BC60-6B0E-855B-F5D53EEED3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81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0D0A571-1458-AEE5-9A32-FC7FC94661E2}"/>
              </a:ext>
            </a:extLst>
          </p:cNvPr>
          <p:cNvSpPr/>
          <p:nvPr userDrawn="1"/>
        </p:nvSpPr>
        <p:spPr>
          <a:xfrm>
            <a:off x="6935788" y="0"/>
            <a:ext cx="5256212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2080260"/>
            <a:ext cx="5256212" cy="38252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9C922E-4F10-468B-02CF-C35B3E6245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8EBB77-69D0-7A43-F710-FCFDD168F29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5DDC9C-83EE-3A6A-BA04-BB9A74F927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4265" y="3995654"/>
            <a:ext cx="3967480" cy="3967480"/>
          </a:xfrm>
          <a:prstGeom prst="rect">
            <a:avLst/>
          </a:prstGeom>
        </p:spPr>
      </p:pic>
      <p:pic>
        <p:nvPicPr>
          <p:cNvPr id="10" name="Picture 9" descr="A logo of a company&#10;&#10;Description automatically generated">
            <a:extLst>
              <a:ext uri="{FF2B5EF4-FFF2-40B4-BE49-F238E27FC236}">
                <a16:creationId xmlns:a16="http://schemas.microsoft.com/office/drawing/2014/main" id="{0CC103E6-E918-1765-2D06-385DB790E62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857" y="5471101"/>
            <a:ext cx="1184435" cy="103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9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04910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985BA9-AC96-4B49-813B-ECC877EDCE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1EAA34-D329-B729-9E32-31753762A6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8DF1BF0-4D6A-F419-C5B9-1F84A5CD5194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ue and white logo&#10;&#10;Description automatically generated">
            <a:extLst>
              <a:ext uri="{FF2B5EF4-FFF2-40B4-BE49-F238E27FC236}">
                <a16:creationId xmlns:a16="http://schemas.microsoft.com/office/drawing/2014/main" id="{FB632425-C0E2-5A60-CE87-B44C2DFE880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77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DFD1823-7CA4-E9AC-85D5-618DA5394A5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CF2073-52B2-A357-5289-3319E5A079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CFCCA6-2C38-CE35-D74B-C52751E56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11812" y="987426"/>
            <a:ext cx="5620479" cy="4299582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7220B5-66C0-5182-324B-116924F6CC89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89B6B7CB-4568-0740-0B2B-C1F9A653B60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652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6967C75-272B-E397-44F8-4EFA650EA51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DB9CEA-9E4B-6EB6-48C2-6215F57C08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310714"/>
            <a:ext cx="4776470" cy="3104566"/>
          </a:xfrm>
        </p:spPr>
        <p:txBody>
          <a:bodyPr anchor="ctr"/>
          <a:lstStyle>
            <a:lvl1pPr>
              <a:lnSpc>
                <a:spcPct val="70000"/>
              </a:lnSpc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E95AE4-993F-9EC4-1933-8C8B69BAC732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43946"/>
            <a:ext cx="4572000" cy="126364"/>
          </a:xfrm>
          <a:prstGeom prst="rect">
            <a:avLst/>
          </a:prstGeom>
        </p:spPr>
      </p:pic>
      <p:pic>
        <p:nvPicPr>
          <p:cNvPr id="3" name="Picture 2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DBC93630-805E-B618-B6DA-F82DC56ECB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pic>
        <p:nvPicPr>
          <p:cNvPr id="6" name="Picture 5" descr="A logo of a company&#10;&#10;Description automatically generated">
            <a:extLst>
              <a:ext uri="{FF2B5EF4-FFF2-40B4-BE49-F238E27FC236}">
                <a16:creationId xmlns:a16="http://schemas.microsoft.com/office/drawing/2014/main" id="{50CA5C68-E7CB-3057-E32F-0EBD15B24F9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4836" y="2712973"/>
            <a:ext cx="1664208" cy="145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15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A32C2FA-9C41-0BC1-CF2F-EBEC12D483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79E98B-B2FF-26D0-0E08-A19F86E480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1FCF3C-581A-C590-3E30-9AE3A39CF2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AFCB82-0E12-2F51-CD42-A2E67F4E553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4265" y="3995654"/>
            <a:ext cx="3967480" cy="3967480"/>
          </a:xfrm>
          <a:prstGeom prst="rect">
            <a:avLst/>
          </a:prstGeom>
        </p:spPr>
      </p:pic>
      <p:pic>
        <p:nvPicPr>
          <p:cNvPr id="9" name="Picture 8" descr="A logo of a company&#10;&#10;Description automatically generated">
            <a:extLst>
              <a:ext uri="{FF2B5EF4-FFF2-40B4-BE49-F238E27FC236}">
                <a16:creationId xmlns:a16="http://schemas.microsoft.com/office/drawing/2014/main" id="{530A8C1D-78F2-5BAB-79AE-F348833C10D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857" y="5471101"/>
            <a:ext cx="1184435" cy="103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1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3FAE5B-B2A1-047F-ADDD-82498F1BB3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rgbClr val="0046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6A3C1E-54FC-9E05-BCD5-6FADD056628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3AB5495-C6AF-BA99-449D-411EE6D0A06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4265" y="3995654"/>
            <a:ext cx="3967480" cy="3967480"/>
          </a:xfrm>
          <a:prstGeom prst="rect">
            <a:avLst/>
          </a:prstGeom>
        </p:spPr>
      </p:pic>
      <p:pic>
        <p:nvPicPr>
          <p:cNvPr id="5" name="Picture 4" descr="A logo of a company&#10;&#10;Description automatically generated">
            <a:extLst>
              <a:ext uri="{FF2B5EF4-FFF2-40B4-BE49-F238E27FC236}">
                <a16:creationId xmlns:a16="http://schemas.microsoft.com/office/drawing/2014/main" id="{1FEDC775-0A10-0145-B7CC-E4F7B50F0F8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857" y="5471101"/>
            <a:ext cx="1184435" cy="103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3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Picture 3" descr="A blue and white logo&#10;&#10;Description automatically generated">
            <a:extLst>
              <a:ext uri="{FF2B5EF4-FFF2-40B4-BE49-F238E27FC236}">
                <a16:creationId xmlns:a16="http://schemas.microsoft.com/office/drawing/2014/main" id="{F949113B-7BE4-6813-1EED-BD4EDD0C25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0815" y="6082747"/>
            <a:ext cx="1793885" cy="50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66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24759AE-CE85-6B2A-5C4F-3392C74ABD6F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DEA0FC-2F67-8F4E-94F8-D6878C3D1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03A909-388F-4D6E-ACA6-0521A7C69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E5CE83-763A-8A96-AD54-595F0202DD70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blue and white logo&#10;&#10;Description automatically generated">
            <a:extLst>
              <a:ext uri="{FF2B5EF4-FFF2-40B4-BE49-F238E27FC236}">
                <a16:creationId xmlns:a16="http://schemas.microsoft.com/office/drawing/2014/main" id="{D60E6951-7FC8-C08F-736C-BE38B7E4EDA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6C0AD-4107-42AC-4D97-C628DE54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AF4FD-CF45-7B56-008B-9738DF76B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2267E-EC02-299F-0BD0-C069E400F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313DF2-4756-779A-E466-84F4509CF3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A3E7F6-D171-E2C6-9E15-8D45AC24BA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CCA2314-A468-7D3D-7F8C-31675B9001F1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EE6B43C5-0F5A-AC50-FAC4-564F75ABD5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0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818A07C-45EC-235E-A407-F1C9F31709EB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CCC407-E647-D952-11D7-5186B11EA3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BDCB19-3003-3880-DD47-4D087EC95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58AEF6-1BEB-FBE1-09EA-BD6B68AF94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6259A-7EB3-457B-F7BF-F07E9E2A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9F3160-A3FB-9E5E-3C55-C78851F3A2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5D0AF0-13BB-7518-44CE-A88DC74612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D89205-B3D1-E333-B4C6-11D4097353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BB7FFB5-AC89-9C90-9296-E159CEB44746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blue and white logo&#10;&#10;Description automatically generated">
            <a:extLst>
              <a:ext uri="{FF2B5EF4-FFF2-40B4-BE49-F238E27FC236}">
                <a16:creationId xmlns:a16="http://schemas.microsoft.com/office/drawing/2014/main" id="{42EF4A92-2A78-1261-BB2A-C2B96A01226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8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AB866D-4BC4-94F6-DB0F-A69AB8A6A8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EE0777-719E-2264-FD6F-DB423DF1B4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9A2053-47EE-E992-D5B4-6786B57131E3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F07D34D8-C96C-666E-3240-1B626FB5F2A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2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AE0A8E6-AD68-E57F-D7FB-42D9713498C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83928-64AD-17D6-C4F5-58F7C99572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F2DD6F-E5D7-9BC2-4792-AEEFFEBB4C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320879C-DB7D-184F-F9CE-58911EEA1B37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FE8652B7-F84E-C06C-EB4D-85B59EB47A3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25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F1F5AD-5DA4-084D-9768-FED0213CD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B7E33-7953-DFAC-B806-C01783966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166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94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90" r:id="rId15"/>
    <p:sldLayoutId id="2147483691" r:id="rId16"/>
    <p:sldLayoutId id="214748369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0080B1"/>
          </a:solidFill>
          <a:latin typeface="Museo Sans 500" panose="02000000000000000000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4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0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&gt;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6C7B4-B3A0-DF47-B03D-BA9FF64602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8" y="2335989"/>
            <a:ext cx="8700022" cy="2213961"/>
          </a:xfrm>
        </p:spPr>
        <p:txBody>
          <a:bodyPr>
            <a:noAutofit/>
          </a:bodyPr>
          <a:lstStyle/>
          <a:p>
            <a:r>
              <a:rPr lang="en-US" sz="4800" dirty="0"/>
              <a:t>Building Bonds the Old-School Way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F7748647-00F6-13A5-0734-232F197371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April 2026</a:t>
            </a:r>
          </a:p>
        </p:txBody>
      </p:sp>
    </p:spTree>
    <p:extLst>
      <p:ext uri="{BB962C8B-B14F-4D97-AF65-F5344CB8AC3E}">
        <p14:creationId xmlns:p14="http://schemas.microsoft.com/office/powerpoint/2010/main" val="4049127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7A4556D-66C2-5B28-699A-0C4ACE94F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5950" y="657930"/>
            <a:ext cx="7308673" cy="948971"/>
          </a:xfrm>
        </p:spPr>
        <p:txBody>
          <a:bodyPr>
            <a:normAutofit fontScale="90000"/>
          </a:bodyPr>
          <a:lstStyle/>
          <a:p>
            <a:r>
              <a:rPr lang="en-US" sz="4000">
                <a:solidFill>
                  <a:srgbClr val="00467F"/>
                </a:solidFill>
              </a:rPr>
              <a:t>Building Bonds the Old-School Way</a:t>
            </a:r>
            <a:endParaRPr lang="en-US" sz="4000" dirty="0">
              <a:solidFill>
                <a:srgbClr val="00467F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A5004BC-1BCF-2A79-4371-0FAA98AC48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8528" y="1863374"/>
            <a:ext cx="7613472" cy="3669947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2000">
                <a:solidFill>
                  <a:srgbClr val="0080B1"/>
                </a:solidFill>
                <a:latin typeface="Museo Sans 700" panose="02000000000000000000" pitchFamily="50" charset="0"/>
              </a:rPr>
              <a:t>Digital Communication Challenges</a:t>
            </a:r>
            <a:br>
              <a:rPr lang="en-US" sz="2000">
                <a:latin typeface="Museo Sans 300" panose="02000000000000000000" pitchFamily="50" charset="0"/>
              </a:rPr>
            </a:br>
            <a:r>
              <a:rPr lang="en-US" sz="2000">
                <a:latin typeface="Museo Sans 300" panose="02000000000000000000" pitchFamily="50" charset="0"/>
              </a:rPr>
              <a:t>Modern digital tools offer speed but can create unrealistic expectations for instant replies and cause frustration.</a:t>
            </a:r>
          </a:p>
          <a:p>
            <a:pPr>
              <a:spcAft>
                <a:spcPts val="1200"/>
              </a:spcAft>
            </a:pPr>
            <a:r>
              <a:rPr lang="en-US" sz="2000">
                <a:solidFill>
                  <a:srgbClr val="0080B1"/>
                </a:solidFill>
                <a:latin typeface="Museo Sans 700" panose="02000000000000000000" pitchFamily="50" charset="0"/>
              </a:rPr>
              <a:t>Value of Spoken Interaction</a:t>
            </a:r>
            <a:br>
              <a:rPr lang="en-US" sz="2000">
                <a:latin typeface="Museo Sans 300" panose="02000000000000000000" pitchFamily="50" charset="0"/>
              </a:rPr>
            </a:br>
            <a:r>
              <a:rPr lang="en-US" sz="2000">
                <a:latin typeface="Museo Sans 300" panose="02000000000000000000" pitchFamily="50" charset="0"/>
              </a:rPr>
              <a:t>Face-to-face conversations engage emotions, tone, and presence, fostering deeper understanding and empathy.</a:t>
            </a:r>
          </a:p>
          <a:p>
            <a:pPr>
              <a:spcAft>
                <a:spcPts val="1200"/>
              </a:spcAft>
            </a:pPr>
            <a:r>
              <a:rPr lang="en-US" sz="2000">
                <a:solidFill>
                  <a:srgbClr val="0080B1"/>
                </a:solidFill>
                <a:latin typeface="Museo Sans 700" panose="02000000000000000000" pitchFamily="50" charset="0"/>
              </a:rPr>
              <a:t>Benefits of Traditional Communication</a:t>
            </a:r>
            <a:br>
              <a:rPr lang="en-US" sz="2000">
                <a:latin typeface="Museo Sans 300" panose="02000000000000000000" pitchFamily="50" charset="0"/>
              </a:rPr>
            </a:br>
            <a:r>
              <a:rPr lang="en-US" sz="2000">
                <a:latin typeface="Museo Sans 300" panose="02000000000000000000" pitchFamily="50" charset="0"/>
              </a:rPr>
              <a:t>Intentional spoken communication builds trust, reduces conflicts, and leads to healthier, stronger relationships.</a:t>
            </a:r>
            <a:endParaRPr lang="en-US" sz="2000" dirty="0">
              <a:latin typeface="Museo Sans 300" panose="02000000000000000000" pitchFamily="50" charset="0"/>
            </a:endParaRPr>
          </a:p>
        </p:txBody>
      </p:sp>
      <p:pic>
        <p:nvPicPr>
          <p:cNvPr id="2" name="Picture Placeholder 5">
            <a:extLst>
              <a:ext uri="{FF2B5EF4-FFF2-40B4-BE49-F238E27FC236}">
                <a16:creationId xmlns:a16="http://schemas.microsoft.com/office/drawing/2014/main" id="{596509BC-CEFD-32FD-3CC0-401D5826C5A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26761" r="26761"/>
          <a:stretch/>
        </p:blipFill>
        <p:spPr>
          <a:xfrm>
            <a:off x="0" y="0"/>
            <a:ext cx="4243387" cy="6086475"/>
          </a:xfrm>
        </p:spPr>
      </p:pic>
    </p:spTree>
    <p:extLst>
      <p:ext uri="{BB962C8B-B14F-4D97-AF65-F5344CB8AC3E}">
        <p14:creationId xmlns:p14="http://schemas.microsoft.com/office/powerpoint/2010/main" val="3813280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A68217-D0DB-0E75-0241-A9A4EA663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1" y="496093"/>
            <a:ext cx="7035093" cy="985838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How Texting Became the Norm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36E669B-6B65-5048-DAD9-FFB58C5DDB3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761" r="26761"/>
          <a:stretch/>
        </p:blipFill>
        <p:spPr>
          <a:xfrm>
            <a:off x="7900988" y="0"/>
            <a:ext cx="4243387" cy="6086475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276842-CD8D-AA77-F166-175BECD0A1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9751" y="1940277"/>
            <a:ext cx="7161212" cy="3783189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Texting became popular due to its speed, convenience, and ability to multitask without real-time pressure.​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Rapid replies are seen as care, while delays may cause misunderstandings and emotional tension.​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Texting favors brief messages, potentially weakening conversational skills and emotional nuance over time.​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Texting should be used thoughtfully, complementing rather than replacing meaningful human interactions.</a:t>
            </a:r>
          </a:p>
        </p:txBody>
      </p:sp>
    </p:spTree>
    <p:extLst>
      <p:ext uri="{BB962C8B-B14F-4D97-AF65-F5344CB8AC3E}">
        <p14:creationId xmlns:p14="http://schemas.microsoft.com/office/powerpoint/2010/main" val="2051728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33E2A7-A0C1-B969-F4DB-20A671C3E8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0A96540-B628-E0C3-5C18-B3DCD7F24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4199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Meaning Beyond Words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51FFE30-2B88-A3D7-5501-9534A0C0F6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99787" y="2043469"/>
            <a:ext cx="3059289" cy="313230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7D84CCA-11A8-0B15-3633-A61BD25877FD}"/>
              </a:ext>
            </a:extLst>
          </p:cNvPr>
          <p:cNvGrpSpPr/>
          <p:nvPr/>
        </p:nvGrpSpPr>
        <p:grpSpPr>
          <a:xfrm>
            <a:off x="2167987" y="1674866"/>
            <a:ext cx="856034" cy="867686"/>
            <a:chOff x="1530891" y="1554501"/>
            <a:chExt cx="856034" cy="86768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AC333C7-A7A7-2E4D-070D-ADB4BC693DEA}"/>
                </a:ext>
              </a:extLst>
            </p:cNvPr>
            <p:cNvSpPr/>
            <p:nvPr/>
          </p:nvSpPr>
          <p:spPr>
            <a:xfrm>
              <a:off x="1530891" y="1554501"/>
              <a:ext cx="856034" cy="867686"/>
            </a:xfrm>
            <a:prstGeom prst="ellipse">
              <a:avLst/>
            </a:prstGeom>
            <a:solidFill>
              <a:srgbClr val="FFCE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Radio microphone with solid fill">
              <a:extLst>
                <a:ext uri="{FF2B5EF4-FFF2-40B4-BE49-F238E27FC236}">
                  <a16:creationId xmlns:a16="http://schemas.microsoft.com/office/drawing/2014/main" id="{3C91C27E-4A06-DE9A-C349-F8E2F55DE8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1628168" y="1637187"/>
              <a:ext cx="671208" cy="671208"/>
            </a:xfrm>
            <a:prstGeom prst="rect">
              <a:avLst/>
            </a:prstGeom>
          </p:spPr>
        </p:pic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54E1A317-B49E-EA6C-5730-709D7EBA1678}"/>
              </a:ext>
            </a:extLst>
          </p:cNvPr>
          <p:cNvSpPr txBox="1"/>
          <p:nvPr/>
        </p:nvSpPr>
        <p:spPr>
          <a:xfrm>
            <a:off x="1005591" y="2612697"/>
            <a:ext cx="3091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Museo Sans 700" panose="02000000000000000000" pitchFamily="50" charset="0"/>
              </a:rPr>
              <a:t>Vocal Cues in Communication</a:t>
            </a:r>
            <a:endParaRPr lang="en-US" sz="1600" dirty="0">
              <a:latin typeface="Museo Sans 700" panose="02000000000000000000" pitchFamily="50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14D8099-E241-9671-3501-65A90C3DC7E9}"/>
              </a:ext>
            </a:extLst>
          </p:cNvPr>
          <p:cNvSpPr txBox="1"/>
          <p:nvPr/>
        </p:nvSpPr>
        <p:spPr>
          <a:xfrm>
            <a:off x="1185334" y="3340611"/>
            <a:ext cx="29120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latin typeface="Museo Sans 300" panose="02000000000000000000" pitchFamily="50" charset="0"/>
              </a:rPr>
              <a:t>Tone, pace, volume, and pauses add layers of meaning beyond the words spoken, revealing emotions clearly.</a:t>
            </a:r>
            <a:endParaRPr lang="en-US" sz="1200" dirty="0">
              <a:latin typeface="Museo Sans 300" panose="02000000000000000000" pitchFamily="50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62AD56-04E5-FF25-5202-E3E90CFDBE0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566355" y="2043469"/>
            <a:ext cx="3059289" cy="313230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718871D-1DB0-C6F0-A798-CA1582BEA8CB}"/>
              </a:ext>
            </a:extLst>
          </p:cNvPr>
          <p:cNvGrpSpPr/>
          <p:nvPr/>
        </p:nvGrpSpPr>
        <p:grpSpPr>
          <a:xfrm>
            <a:off x="5634555" y="1674866"/>
            <a:ext cx="856034" cy="867686"/>
            <a:chOff x="1530891" y="1554501"/>
            <a:chExt cx="856034" cy="867686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06085F6E-EF0D-EF88-98C5-9B80FF7BB679}"/>
                </a:ext>
              </a:extLst>
            </p:cNvPr>
            <p:cNvSpPr/>
            <p:nvPr/>
          </p:nvSpPr>
          <p:spPr>
            <a:xfrm>
              <a:off x="1530891" y="1554501"/>
              <a:ext cx="856034" cy="867686"/>
            </a:xfrm>
            <a:prstGeom prst="ellipse">
              <a:avLst/>
            </a:prstGeom>
            <a:solidFill>
              <a:srgbClr val="FFCE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Graphic 5" descr="Chat bubble with solid fill">
              <a:extLst>
                <a:ext uri="{FF2B5EF4-FFF2-40B4-BE49-F238E27FC236}">
                  <a16:creationId xmlns:a16="http://schemas.microsoft.com/office/drawing/2014/main" id="{9ED22D07-A0C9-E2BD-9791-739E67196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1628168" y="1637187"/>
              <a:ext cx="671208" cy="671208"/>
            </a:xfrm>
            <a:prstGeom prst="rect">
              <a:avLst/>
            </a:prstGeom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0CD6F72-8A51-8980-35DD-C65A7249908B}"/>
              </a:ext>
            </a:extLst>
          </p:cNvPr>
          <p:cNvSpPr txBox="1"/>
          <p:nvPr/>
        </p:nvSpPr>
        <p:spPr>
          <a:xfrm>
            <a:off x="4648639" y="2685495"/>
            <a:ext cx="2827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Museo Sans 700" panose="02000000000000000000" pitchFamily="50" charset="0"/>
              </a:rPr>
              <a:t>Challenges of Written Text</a:t>
            </a:r>
            <a:endParaRPr lang="en-US" sz="1600" dirty="0">
              <a:latin typeface="Museo Sans 700" panose="02000000000000000000" pitchFamily="50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5673F8-4FAE-8510-5787-32341D187251}"/>
              </a:ext>
            </a:extLst>
          </p:cNvPr>
          <p:cNvSpPr txBox="1"/>
          <p:nvPr/>
        </p:nvSpPr>
        <p:spPr>
          <a:xfrm>
            <a:off x="4687964" y="3340610"/>
            <a:ext cx="28278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latin typeface="Museo Sans 300" panose="02000000000000000000" pitchFamily="50" charset="0"/>
              </a:rPr>
              <a:t>Text messages lack vocal cues, often causing misunderstandings about the true emotional intent behind words.</a:t>
            </a:r>
            <a:endParaRPr lang="en-US" sz="1200" dirty="0">
              <a:latin typeface="Museo Sans 300" panose="02000000000000000000" pitchFamily="50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F5F45D5-B14D-1BEE-C874-47CFDC78310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032923" y="2043469"/>
            <a:ext cx="3059289" cy="313230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2403158-3E3B-7F85-C505-2AD4E55CE163}"/>
              </a:ext>
            </a:extLst>
          </p:cNvPr>
          <p:cNvGrpSpPr/>
          <p:nvPr/>
        </p:nvGrpSpPr>
        <p:grpSpPr>
          <a:xfrm>
            <a:off x="9101123" y="1674866"/>
            <a:ext cx="856034" cy="867686"/>
            <a:chOff x="1530891" y="1554501"/>
            <a:chExt cx="856034" cy="867686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3A8FC39-B63F-E9D9-8026-59E011EAB4A5}"/>
                </a:ext>
              </a:extLst>
            </p:cNvPr>
            <p:cNvSpPr/>
            <p:nvPr/>
          </p:nvSpPr>
          <p:spPr>
            <a:xfrm>
              <a:off x="1530891" y="1554501"/>
              <a:ext cx="856034" cy="867686"/>
            </a:xfrm>
            <a:prstGeom prst="ellipse">
              <a:avLst/>
            </a:prstGeom>
            <a:solidFill>
              <a:srgbClr val="FFCE0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6" name="Graphic 15" descr="Chat with solid fill">
              <a:extLst>
                <a:ext uri="{FF2B5EF4-FFF2-40B4-BE49-F238E27FC236}">
                  <a16:creationId xmlns:a16="http://schemas.microsoft.com/office/drawing/2014/main" id="{19BADF20-A97E-8E43-7164-903893502A6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1628168" y="1637187"/>
              <a:ext cx="671208" cy="671208"/>
            </a:xfrm>
            <a:prstGeom prst="rect">
              <a:avLst/>
            </a:prstGeom>
          </p:spPr>
        </p:pic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CC1F7685-D57F-93B5-F107-1DB6A9D03374}"/>
              </a:ext>
            </a:extLst>
          </p:cNvPr>
          <p:cNvSpPr txBox="1"/>
          <p:nvPr/>
        </p:nvSpPr>
        <p:spPr>
          <a:xfrm>
            <a:off x="8032923" y="2685495"/>
            <a:ext cx="3059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Museo Sans 700" panose="02000000000000000000" pitchFamily="50" charset="0"/>
              </a:rPr>
              <a:t>Dynamic Interaction in Speech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4F6FDF3-B830-1E97-3A6F-F4048D6D687C}"/>
              </a:ext>
            </a:extLst>
          </p:cNvPr>
          <p:cNvSpPr txBox="1"/>
          <p:nvPr/>
        </p:nvSpPr>
        <p:spPr>
          <a:xfrm>
            <a:off x="8319911" y="3414889"/>
            <a:ext cx="268675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600" dirty="0">
                <a:latin typeface="Museo Sans 300" panose="02000000000000000000" pitchFamily="50" charset="0"/>
              </a:rPr>
              <a:t>Live conversations enable immediate feedback, questions, and clarification, fostering empathy and connection</a:t>
            </a:r>
            <a:r>
              <a:rPr lang="en-US" dirty="0"/>
              <a:t>.</a:t>
            </a:r>
            <a:endParaRPr lang="en-US" sz="1400" dirty="0">
              <a:latin typeface="Museo Sans 300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310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9F67F-F3B3-F8C0-DA8B-ACA95D1E2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2F18D38-88F8-A6D9-AC88-7E6BE6EC2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5950" y="657930"/>
            <a:ext cx="7308673" cy="948971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Trust Through Presence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5E588F3-783A-B9E0-F247-9D86D0FD90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8528" y="1863374"/>
            <a:ext cx="7613472" cy="3669947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2000" dirty="0">
                <a:solidFill>
                  <a:srgbClr val="0080B1"/>
                </a:solidFill>
                <a:latin typeface="Museo Sans 700" panose="02000000000000000000" pitchFamily="50" charset="0"/>
              </a:rPr>
              <a:t>Nonverbal Cues Build Trust</a:t>
            </a:r>
            <a:br>
              <a:rPr lang="en-US" sz="2000" dirty="0">
                <a:latin typeface="Museo Sans 300" panose="02000000000000000000" pitchFamily="50" charset="0"/>
              </a:rPr>
            </a:br>
            <a:r>
              <a:rPr lang="en-US" sz="2000" dirty="0">
                <a:latin typeface="Museo Sans 300" panose="02000000000000000000" pitchFamily="50" charset="0"/>
              </a:rPr>
              <a:t>Eye contact, head nods, and facial expressions convey attentiveness, empathy, and reinforce trust during conversations.</a:t>
            </a:r>
          </a:p>
          <a:p>
            <a:pPr>
              <a:spcAft>
                <a:spcPts val="1200"/>
              </a:spcAft>
            </a:pPr>
            <a:r>
              <a:rPr lang="en-US" sz="2000" dirty="0">
                <a:solidFill>
                  <a:srgbClr val="0080B1"/>
                </a:solidFill>
                <a:latin typeface="Museo Sans 700" panose="02000000000000000000" pitchFamily="50" charset="0"/>
              </a:rPr>
              <a:t>Physical Presence Encourages Openness</a:t>
            </a:r>
            <a:br>
              <a:rPr lang="en-US" sz="2000" dirty="0">
                <a:latin typeface="Museo Sans 300" panose="02000000000000000000" pitchFamily="50" charset="0"/>
              </a:rPr>
            </a:br>
            <a:r>
              <a:rPr lang="en-US" sz="2000" dirty="0">
                <a:latin typeface="Museo Sans 300" panose="02000000000000000000" pitchFamily="50" charset="0"/>
              </a:rPr>
              <a:t>Being physically present without distractions fosters honest sharing and active listening, deepening trust over time.</a:t>
            </a:r>
          </a:p>
          <a:p>
            <a:pPr>
              <a:spcAft>
                <a:spcPts val="1200"/>
              </a:spcAft>
            </a:pPr>
            <a:r>
              <a:rPr lang="en-US" sz="2000" dirty="0">
                <a:solidFill>
                  <a:srgbClr val="0080B1"/>
                </a:solidFill>
                <a:latin typeface="Museo Sans 700" panose="02000000000000000000" pitchFamily="50" charset="0"/>
              </a:rPr>
              <a:t>Digital Distractions Create Barriers</a:t>
            </a:r>
            <a:br>
              <a:rPr lang="en-US" sz="2000" dirty="0">
                <a:latin typeface="Museo Sans 300" panose="02000000000000000000" pitchFamily="50" charset="0"/>
              </a:rPr>
            </a:br>
            <a:r>
              <a:rPr lang="en-US" sz="2000" dirty="0">
                <a:latin typeface="Museo Sans 300" panose="02000000000000000000" pitchFamily="50" charset="0"/>
              </a:rPr>
              <a:t>Phone use during interactions signals inattention, creating emotional distance and weakening relationship bonds.</a:t>
            </a:r>
          </a:p>
        </p:txBody>
      </p:sp>
      <p:pic>
        <p:nvPicPr>
          <p:cNvPr id="2" name="Picture Placeholder 5">
            <a:extLst>
              <a:ext uri="{FF2B5EF4-FFF2-40B4-BE49-F238E27FC236}">
                <a16:creationId xmlns:a16="http://schemas.microsoft.com/office/drawing/2014/main" id="{B5E9162C-C39F-DF64-91FB-81E097F8A4F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761" r="26761"/>
          <a:stretch/>
        </p:blipFill>
        <p:spPr>
          <a:xfrm>
            <a:off x="0" y="0"/>
            <a:ext cx="4243387" cy="6086475"/>
          </a:xfrm>
        </p:spPr>
      </p:pic>
    </p:spTree>
    <p:extLst>
      <p:ext uri="{BB962C8B-B14F-4D97-AF65-F5344CB8AC3E}">
        <p14:creationId xmlns:p14="http://schemas.microsoft.com/office/powerpoint/2010/main" val="2780999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0E68242-0ED5-6878-7A15-C7ECE01CA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41992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/>
              <a:t>Emotional Benefits of Conversation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7B4C8C17-BA06-4E5D-2C17-27ED0C5A9E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4957901"/>
              </p:ext>
            </p:extLst>
          </p:nvPr>
        </p:nvGraphicFramePr>
        <p:xfrm>
          <a:off x="838199" y="1467555"/>
          <a:ext cx="10066867" cy="4117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85368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A7FD02-080B-10D3-59D9-56F320D07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C3C9D-7173-E8FE-5D69-2CB28F9E3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1" y="496093"/>
            <a:ext cx="7035093" cy="985838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When Texting Falls Short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0FA81CC-5F46-04AC-3728-9C045918052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761" r="26761"/>
          <a:stretch/>
        </p:blipFill>
        <p:spPr>
          <a:xfrm>
            <a:off x="7900988" y="0"/>
            <a:ext cx="4243387" cy="6086475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21E1E5-4D4C-2AC0-03FC-613832550D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9751" y="1940277"/>
            <a:ext cx="7161212" cy="3783189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80B1"/>
                </a:solidFill>
                <a:latin typeface="Museo Sans 700" panose="02000000000000000000" pitchFamily="50" charset="0"/>
              </a:rPr>
              <a:t>Efficiency of Texting​: </a:t>
            </a:r>
            <a:r>
              <a:rPr lang="en-US" sz="2000" dirty="0"/>
              <a:t>Texting is effective for quick updates and scheduling without needing simultaneous availability.​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80B1"/>
                </a:solidFill>
                <a:latin typeface="Museo Sans 700" panose="02000000000000000000" pitchFamily="50" charset="0"/>
              </a:rPr>
              <a:t>Limitations in Emotional Contexts​: </a:t>
            </a:r>
            <a:r>
              <a:rPr lang="en-US" sz="2000" dirty="0"/>
              <a:t>Text lacks vocal tone and body language, leading to misinterpretation of emotions and conflicts.​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80B1"/>
                </a:solidFill>
                <a:latin typeface="Museo Sans 700" panose="02000000000000000000" pitchFamily="50" charset="0"/>
              </a:rPr>
              <a:t>Importance of Spoken Communication​: </a:t>
            </a:r>
            <a:r>
              <a:rPr lang="en-US" sz="2000" dirty="0"/>
              <a:t>Spoken conversations enhance understanding and resolve sensitive issues better than text alone.</a:t>
            </a:r>
          </a:p>
        </p:txBody>
      </p:sp>
    </p:spTree>
    <p:extLst>
      <p:ext uri="{BB962C8B-B14F-4D97-AF65-F5344CB8AC3E}">
        <p14:creationId xmlns:p14="http://schemas.microsoft.com/office/powerpoint/2010/main" val="776647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A9A2BB-DE95-4C7A-1D6A-CEC57ED126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7" y="609600"/>
            <a:ext cx="5854523" cy="5091289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80B1"/>
              </a:buClr>
              <a:buFont typeface="Wingdings" panose="05000000000000000000" pitchFamily="2" charset="2"/>
              <a:buChar char="ü"/>
            </a:pPr>
            <a:r>
              <a:rPr lang="en-US" dirty="0"/>
              <a:t>Making phone calls instead of texting enhances warmth, laughter, and reassurance through hearing a friend’s voice.​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80B1"/>
              </a:buClr>
              <a:buFont typeface="Wingdings" panose="05000000000000000000" pitchFamily="2" charset="2"/>
              <a:buChar char="ü"/>
            </a:pPr>
            <a:r>
              <a:rPr lang="en-US" dirty="0"/>
              <a:t>Taking time for conversation demonstrates care and attention, showing others they are valued.​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80B1"/>
              </a:buClr>
              <a:buFont typeface="Wingdings" panose="05000000000000000000" pitchFamily="2" charset="2"/>
              <a:buChar char="ü"/>
            </a:pPr>
            <a:r>
              <a:rPr lang="en-US" dirty="0"/>
              <a:t>Meeting face-to-face fosters deeper connections through shared moments and uninterrupted conversations.​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80B1"/>
              </a:buClr>
              <a:buFont typeface="Wingdings" panose="05000000000000000000" pitchFamily="2" charset="2"/>
              <a:buChar char="ü"/>
            </a:pPr>
            <a:r>
              <a:rPr lang="en-US" dirty="0"/>
              <a:t>Choosing conversation rebuilds authentic communication habits, strengthening trust and enriching relationships.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7A18F7E2-C075-C186-AC01-E50D8B18A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8088" y="2363082"/>
            <a:ext cx="4210756" cy="1325563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FFCE01"/>
                </a:solidFill>
              </a:rPr>
              <a:t>Reconnecting Through</a:t>
            </a:r>
            <a:br>
              <a:rPr lang="en-US" sz="4000" dirty="0">
                <a:solidFill>
                  <a:srgbClr val="FFCE01"/>
                </a:solidFill>
              </a:rPr>
            </a:br>
            <a:r>
              <a:rPr lang="en-US" sz="4000" dirty="0">
                <a:solidFill>
                  <a:srgbClr val="FFCE01"/>
                </a:solidFill>
              </a:rPr>
              <a:t>Conversation</a:t>
            </a:r>
          </a:p>
        </p:txBody>
      </p:sp>
    </p:spTree>
    <p:extLst>
      <p:ext uri="{BB962C8B-B14F-4D97-AF65-F5344CB8AC3E}">
        <p14:creationId xmlns:p14="http://schemas.microsoft.com/office/powerpoint/2010/main" val="34538551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CFFBC06-1F1A-A11B-57F4-5DCA1C0AF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6725"/>
            <a:ext cx="6939844" cy="1325563"/>
          </a:xfrm>
        </p:spPr>
        <p:txBody>
          <a:bodyPr>
            <a:normAutofit/>
          </a:bodyPr>
          <a:lstStyle/>
          <a:p>
            <a:r>
              <a:rPr lang="en-US" sz="4000" dirty="0"/>
              <a:t>Applying Old-School Communication at Work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53381B-9EA1-5259-8864-67F2F7DDACA2}"/>
              </a:ext>
            </a:extLst>
          </p:cNvPr>
          <p:cNvSpPr txBox="1"/>
          <p:nvPr/>
        </p:nvSpPr>
        <p:spPr>
          <a:xfrm>
            <a:off x="838200" y="2121806"/>
            <a:ext cx="6804378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buNone/>
            </a:pPr>
            <a:r>
              <a:rPr lang="en-US" i="0" u="none" strike="noStrike" dirty="0">
                <a:solidFill>
                  <a:srgbClr val="FFCE01"/>
                </a:solidFill>
                <a:effectLst/>
                <a:latin typeface="Museo Sans 700" panose="02000000000000000000" pitchFamily="50" charset="0"/>
              </a:rPr>
              <a:t>Face-to-Face Interaction Benefits</a:t>
            </a:r>
            <a:r>
              <a:rPr lang="en-US" b="0" i="0" dirty="0">
                <a:solidFill>
                  <a:srgbClr val="000000"/>
                </a:solidFill>
                <a:effectLst/>
                <a:latin typeface="Museo Sans 300" panose="02000000000000000000" pitchFamily="50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 u="none" strike="noStrike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In-person communication reduces misunderstandings and allows immediate clarification of complex or sensitive topics.</a:t>
            </a:r>
            <a:r>
              <a:rPr lang="en-US" b="0" i="0" dirty="0">
                <a:solidFill>
                  <a:srgbClr val="000000"/>
                </a:solidFill>
                <a:effectLst/>
                <a:latin typeface="Museo Sans 300" panose="02000000000000000000" pitchFamily="50" charset="0"/>
              </a:rPr>
              <a:t>​</a:t>
            </a:r>
          </a:p>
          <a:p>
            <a:pPr algn="l" rtl="0" fontAlgn="base">
              <a:buNone/>
            </a:pPr>
            <a:endParaRPr lang="en-US" b="1" i="0" u="none" strike="noStrike" dirty="0">
              <a:solidFill>
                <a:srgbClr val="000000"/>
              </a:solidFill>
              <a:effectLst/>
              <a:latin typeface="Museo Sans 300" panose="02000000000000000000" pitchFamily="50" charset="0"/>
            </a:endParaRPr>
          </a:p>
          <a:p>
            <a:pPr algn="l" rtl="0" fontAlgn="base">
              <a:buNone/>
            </a:pPr>
            <a:r>
              <a:rPr lang="en-US" b="1" i="0" u="none" strike="noStrike" dirty="0">
                <a:solidFill>
                  <a:srgbClr val="FFCE01"/>
                </a:solidFill>
                <a:effectLst/>
                <a:latin typeface="Museo Sans 700" panose="02000000000000000000" pitchFamily="50" charset="0"/>
              </a:rPr>
              <a:t>Active Listening Skills</a:t>
            </a:r>
            <a:r>
              <a:rPr lang="en-US" b="0" i="0" dirty="0">
                <a:solidFill>
                  <a:srgbClr val="FFCE01"/>
                </a:solidFill>
                <a:effectLst/>
                <a:latin typeface="Museo Sans 700" panose="02000000000000000000" pitchFamily="50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 u="none" strike="noStrike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Listening to tone, body language, and emotional cues reveals underlying concerns and prevents conflicts.</a:t>
            </a:r>
            <a:r>
              <a:rPr lang="en-US" b="0" i="0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​</a:t>
            </a:r>
          </a:p>
          <a:p>
            <a:pPr algn="l" rtl="0" fontAlgn="base">
              <a:buNone/>
            </a:pPr>
            <a:endParaRPr lang="en-US" b="1" i="0" u="none" strike="noStrike" dirty="0">
              <a:solidFill>
                <a:srgbClr val="000000"/>
              </a:solidFill>
              <a:effectLst/>
              <a:latin typeface="Museo Sans 300" panose="02000000000000000000" pitchFamily="50" charset="0"/>
            </a:endParaRPr>
          </a:p>
          <a:p>
            <a:pPr algn="l" rtl="0" fontAlgn="base">
              <a:buNone/>
            </a:pPr>
            <a:r>
              <a:rPr lang="en-US" b="1" i="0" u="none" strike="noStrike" dirty="0">
                <a:solidFill>
                  <a:srgbClr val="FFCE01"/>
                </a:solidFill>
                <a:effectLst/>
                <a:latin typeface="Museo Sans 700" panose="02000000000000000000" pitchFamily="50" charset="0"/>
              </a:rPr>
              <a:t>Being Fully Present</a:t>
            </a:r>
            <a:r>
              <a:rPr lang="en-US" b="0" i="0" dirty="0">
                <a:solidFill>
                  <a:srgbClr val="FFCE01"/>
                </a:solidFill>
                <a:effectLst/>
                <a:latin typeface="Museo Sans 700" panose="02000000000000000000" pitchFamily="50" charset="0"/>
              </a:rPr>
              <a:t>​</a:t>
            </a:r>
          </a:p>
          <a:p>
            <a:pPr algn="l" rtl="0" fontAlgn="base">
              <a:buNone/>
            </a:pPr>
            <a:r>
              <a:rPr lang="en-US" b="0" i="0" u="none" strike="noStrike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Minimizing distractions by putting down phones shows professionalism and respect during workplace communication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venir Next LT Pro Light" panose="020B0304020202020204" pitchFamily="34" charset="0"/>
              </a:rPr>
              <a:t>.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Picture Placeholder 5">
            <a:extLst>
              <a:ext uri="{FF2B5EF4-FFF2-40B4-BE49-F238E27FC236}">
                <a16:creationId xmlns:a16="http://schemas.microsoft.com/office/drawing/2014/main" id="{C12E98FE-D5B2-122E-5B20-197663042F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948" r="9574"/>
          <a:stretch>
            <a:fillRect/>
          </a:stretch>
        </p:blipFill>
        <p:spPr>
          <a:xfrm>
            <a:off x="7948613" y="0"/>
            <a:ext cx="4243387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25207"/>
      </p:ext>
    </p:extLst>
  </p:cSld>
  <p:clrMapOvr>
    <a:masterClrMapping/>
  </p:clrMapOvr>
</p:sld>
</file>

<file path=ppt/theme/theme1.xml><?xml version="1.0" encoding="utf-8"?>
<a:theme xmlns:a="http://schemas.openxmlformats.org/drawingml/2006/main" name="Graph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765F9F50D784B8C07092FB1A8C1C1" ma:contentTypeVersion="9" ma:contentTypeDescription="Create a new document." ma:contentTypeScope="" ma:versionID="137dc951c98143a2765ba7356b3acddd">
  <xsd:schema xmlns:xsd="http://www.w3.org/2001/XMLSchema" xmlns:xs="http://www.w3.org/2001/XMLSchema" xmlns:p="http://schemas.microsoft.com/office/2006/metadata/properties" xmlns:ns2="a3067d98-d053-485d-8fff-39fbbbd5bec1" xmlns:ns3="1d972eee-5734-4d79-9e60-be51a48e622f" targetNamespace="http://schemas.microsoft.com/office/2006/metadata/properties" ma:root="true" ma:fieldsID="1e9566f22b91e69a70f7ea5fe0c7c6b9" ns2:_="" ns3:_="">
    <xsd:import namespace="a3067d98-d053-485d-8fff-39fbbbd5bec1"/>
    <xsd:import namespace="1d972eee-5734-4d79-9e60-be51a48e62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067d98-d053-485d-8fff-39fbbbd5be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52c3185-0c6c-4f4b-b949-446a93631ca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972eee-5734-4d79-9e60-be51a48e622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ddb1661-ec81-4788-adb0-23f1530b91ab}" ma:internalName="TaxCatchAll" ma:showField="CatchAllData" ma:web="1d972eee-5734-4d79-9e60-be51a48e62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3067d98-d053-485d-8fff-39fbbbd5bec1">
      <Terms xmlns="http://schemas.microsoft.com/office/infopath/2007/PartnerControls"/>
    </lcf76f155ced4ddcb4097134ff3c332f>
    <TaxCatchAll xmlns="1d972eee-5734-4d79-9e60-be51a48e622f" xsi:nil="true"/>
  </documentManagement>
</p:properties>
</file>

<file path=customXml/itemProps1.xml><?xml version="1.0" encoding="utf-8"?>
<ds:datastoreItem xmlns:ds="http://schemas.openxmlformats.org/officeDocument/2006/customXml" ds:itemID="{B91D2FD6-F4C9-495B-BFBF-14F9DDF995D8}"/>
</file>

<file path=customXml/itemProps2.xml><?xml version="1.0" encoding="utf-8"?>
<ds:datastoreItem xmlns:ds="http://schemas.openxmlformats.org/officeDocument/2006/customXml" ds:itemID="{02E965D7-E257-42D7-823F-EF6DC3D95334}"/>
</file>

<file path=customXml/itemProps3.xml><?xml version="1.0" encoding="utf-8"?>
<ds:datastoreItem xmlns:ds="http://schemas.openxmlformats.org/officeDocument/2006/customXml" ds:itemID="{B1D41128-B2DE-484B-9FCB-618BE98C819E}"/>
</file>

<file path=docMetadata/LabelInfo.xml><?xml version="1.0" encoding="utf-8"?>
<clbl:labelList xmlns:clbl="http://schemas.microsoft.com/office/2020/mipLabelMetadata">
  <clbl:label id="{08146db0-559c-4a46-afb6-a822cb0e3fe3}" enabled="0" method="" siteId="{08146db0-559c-4a46-afb6-a822cb0e3f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542</Words>
  <Application>Microsoft Office PowerPoint</Application>
  <PresentationFormat>Widescreen</PresentationFormat>
  <Paragraphs>50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Aptos</vt:lpstr>
      <vt:lpstr>Arial</vt:lpstr>
      <vt:lpstr>Avenir Next LT Pro Light</vt:lpstr>
      <vt:lpstr>Courier New</vt:lpstr>
      <vt:lpstr>Museo Sans 300</vt:lpstr>
      <vt:lpstr>Museo Sans 500</vt:lpstr>
      <vt:lpstr>Museo Sans 700</vt:lpstr>
      <vt:lpstr>Segoe UI</vt:lpstr>
      <vt:lpstr>System Font Regular</vt:lpstr>
      <vt:lpstr>Wingdings</vt:lpstr>
      <vt:lpstr>Graphic</vt:lpstr>
      <vt:lpstr>Building Bonds the Old-School Way</vt:lpstr>
      <vt:lpstr>Building Bonds the Old-School Way</vt:lpstr>
      <vt:lpstr>How Texting Became the Norm</vt:lpstr>
      <vt:lpstr>Meaning Beyond Words</vt:lpstr>
      <vt:lpstr>Trust Through Presence</vt:lpstr>
      <vt:lpstr>Emotional Benefits of Conversation</vt:lpstr>
      <vt:lpstr>When Texting Falls Short</vt:lpstr>
      <vt:lpstr>Reconnecting Through Conversation</vt:lpstr>
      <vt:lpstr>Applying Old-School Communication at Work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Subler</dc:creator>
  <cp:lastModifiedBy>Kasper, Colleen</cp:lastModifiedBy>
  <cp:revision>60</cp:revision>
  <dcterms:created xsi:type="dcterms:W3CDTF">2023-07-06T18:42:44Z</dcterms:created>
  <dcterms:modified xsi:type="dcterms:W3CDTF">2026-02-18T18:44:16Z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0x010100E0D765F9F50D784B8C07092FB1A8C1C1</vt:lpwstr>
  </property>
  <property fmtid="{D5CDD505-2E9C-101B-9397-08002B2CF9AE}" pid="3" name="Order">
    <vt:r8>879800</vt:r8>
  </property>
</Properties>
</file>