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B1"/>
    <a:srgbClr val="FFCE01"/>
    <a:srgbClr val="00467F"/>
    <a:srgbClr val="0A1835"/>
    <a:srgbClr val="0A2143"/>
    <a:srgbClr val="0A1733"/>
    <a:srgbClr val="0A122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41"/>
    <p:restoredTop sz="96327"/>
  </p:normalViewPr>
  <p:slideViewPr>
    <p:cSldViewPr snapToGrid="0">
      <p:cViewPr varScale="1">
        <p:scale>
          <a:sx n="102" d="100"/>
          <a:sy n="102" d="100"/>
        </p:scale>
        <p:origin x="858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0885B8D-7664-9F2D-A0C6-D9E43D4E97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5F96C6-AD3E-0E2D-F01F-786E29BFB6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178" y="2335989"/>
            <a:ext cx="6865730" cy="2213961"/>
          </a:xfrm>
        </p:spPr>
        <p:txBody>
          <a:bodyPr anchor="b"/>
          <a:lstStyle>
            <a:lvl1pPr algn="l"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47C90-AE28-FD29-5F80-76D585129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179" y="4670854"/>
            <a:ext cx="6865729" cy="1810265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Picture 4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59EFA3CC-115C-9E3A-09F1-CB205CF8D9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  <p:pic>
        <p:nvPicPr>
          <p:cNvPr id="6" name="Picture 5" descr="A logo of a company&#10;&#10;Description automatically generated">
            <a:extLst>
              <a:ext uri="{FF2B5EF4-FFF2-40B4-BE49-F238E27FC236}">
                <a16:creationId xmlns:a16="http://schemas.microsoft.com/office/drawing/2014/main" id="{1555A709-1AE8-7623-F39A-528DE6B8C0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4836" y="2712973"/>
            <a:ext cx="1664208" cy="145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371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4D7EE1-BCF7-1132-BA22-5E4AFEA05B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2091BB-6B04-5746-BD6D-8F1E75508B6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BB647A-9026-CD56-94CA-B290BBD3F817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A blue and white logo&#10;&#10;Description automatically generated">
            <a:extLst>
              <a:ext uri="{FF2B5EF4-FFF2-40B4-BE49-F238E27FC236}">
                <a16:creationId xmlns:a16="http://schemas.microsoft.com/office/drawing/2014/main" id="{8619B03B-9E17-3295-43E1-0F45272EEDA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301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92A600C-C580-394D-0287-ECD28C6DC36C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BDC0A1-C863-1F67-20FA-351041E9BD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9A353B-A421-7FA8-5CB5-F9B44B4582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D4E428D-AAB5-D1BE-3B17-4D89B9A04528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6F5327C3-7D5D-967D-C80D-3D853CC1087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33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A1DFC-6C83-E260-A48B-5500515ED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DEBD96-EFD4-7789-D326-A6DFAC6A5A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847D103-3EC2-925D-31A3-93A3E6DB7D7B}"/>
              </a:ext>
            </a:extLst>
          </p:cNvPr>
          <p:cNvSpPr/>
          <p:nvPr userDrawn="1"/>
        </p:nvSpPr>
        <p:spPr>
          <a:xfrm>
            <a:off x="9658350" y="6218711"/>
            <a:ext cx="1838325" cy="544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blue and white logo&#10;&#10;Description automatically generated">
            <a:extLst>
              <a:ext uri="{FF2B5EF4-FFF2-40B4-BE49-F238E27FC236}">
                <a16:creationId xmlns:a16="http://schemas.microsoft.com/office/drawing/2014/main" id="{6A423DE5-F1CA-3114-C01F-2B85C83F241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79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3BC5B87-C10A-77B2-662B-62C9C88CA6D8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3ABEB7-FCC7-62F0-C3BF-C5B5ED9DBD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82D1CB-2BF0-B7BA-D071-1D733BAD75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2E21374-4647-3355-E9DF-8A9B5BABB0D0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020EE916-BC60-6B0E-855B-F5D53EEED3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81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0D0A571-1458-AEE5-9A32-FC7FC94661E2}"/>
              </a:ext>
            </a:extLst>
          </p:cNvPr>
          <p:cNvSpPr/>
          <p:nvPr userDrawn="1"/>
        </p:nvSpPr>
        <p:spPr>
          <a:xfrm>
            <a:off x="6935724" y="0"/>
            <a:ext cx="5256212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56212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2080260"/>
            <a:ext cx="5256212" cy="38252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9C922E-4F10-468B-02CF-C35B3E6245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8EBB77-69D0-7A43-F710-FCFDD168F29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5DDC9C-83EE-3A6A-BA04-BB9A74F927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4265" y="3995654"/>
            <a:ext cx="3967480" cy="3967480"/>
          </a:xfrm>
          <a:prstGeom prst="rect">
            <a:avLst/>
          </a:prstGeom>
        </p:spPr>
      </p:pic>
      <p:pic>
        <p:nvPicPr>
          <p:cNvPr id="10" name="Picture 9" descr="A logo of a company&#10;&#10;Description automatically generated">
            <a:extLst>
              <a:ext uri="{FF2B5EF4-FFF2-40B4-BE49-F238E27FC236}">
                <a16:creationId xmlns:a16="http://schemas.microsoft.com/office/drawing/2014/main" id="{0CC103E6-E918-1765-2D06-385DB790E62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857" y="5471101"/>
            <a:ext cx="1184435" cy="103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9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04910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985BA9-AC96-4B49-813B-ECC877EDCE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1EAA34-D329-B729-9E32-31753762A6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8DF1BF0-4D6A-F419-C5B9-1F84A5CD5194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blue and white logo&#10;&#10;Description automatically generated">
            <a:extLst>
              <a:ext uri="{FF2B5EF4-FFF2-40B4-BE49-F238E27FC236}">
                <a16:creationId xmlns:a16="http://schemas.microsoft.com/office/drawing/2014/main" id="{FB632425-C0E2-5A60-CE87-B44C2DFE880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77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DFD1823-7CA4-E9AC-85D5-618DA5394A5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CF2073-52B2-A357-5289-3319E5A079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CFCCA6-2C38-CE35-D74B-C52751E566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11812" y="987426"/>
            <a:ext cx="5620479" cy="4299582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7220B5-66C0-5182-324B-116924F6CC89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89B6B7CB-4568-0740-0B2B-C1F9A653B60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652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6967C75-272B-E397-44F8-4EFA650EA51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DB9CEA-9E4B-6EB6-48C2-6215F57C08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310714"/>
            <a:ext cx="4776470" cy="3104566"/>
          </a:xfrm>
        </p:spPr>
        <p:txBody>
          <a:bodyPr anchor="ctr"/>
          <a:lstStyle>
            <a:lvl1pPr>
              <a:lnSpc>
                <a:spcPct val="70000"/>
              </a:lnSpc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E95AE4-993F-9EC4-1933-8C8B69BAC732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43946"/>
            <a:ext cx="4572000" cy="126364"/>
          </a:xfrm>
          <a:prstGeom prst="rect">
            <a:avLst/>
          </a:prstGeom>
        </p:spPr>
      </p:pic>
      <p:pic>
        <p:nvPicPr>
          <p:cNvPr id="3" name="Picture 2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DBC93630-805E-B618-B6DA-F82DC56ECB8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  <p:pic>
        <p:nvPicPr>
          <p:cNvPr id="6" name="Picture 5" descr="A logo of a company&#10;&#10;Description automatically generated">
            <a:extLst>
              <a:ext uri="{FF2B5EF4-FFF2-40B4-BE49-F238E27FC236}">
                <a16:creationId xmlns:a16="http://schemas.microsoft.com/office/drawing/2014/main" id="{50CA5C68-E7CB-3057-E32F-0EBD15B24F9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4836" y="2712973"/>
            <a:ext cx="1664208" cy="145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515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A32C2FA-9C41-0BC1-CF2F-EBEC12D483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79E98B-B2FF-26D0-0E08-A19F86E480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1FCF3C-581A-C590-3E30-9AE3A39CF2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AFCB82-0E12-2F51-CD42-A2E67F4E553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4265" y="3995654"/>
            <a:ext cx="3967480" cy="3967480"/>
          </a:xfrm>
          <a:prstGeom prst="rect">
            <a:avLst/>
          </a:prstGeom>
        </p:spPr>
      </p:pic>
      <p:pic>
        <p:nvPicPr>
          <p:cNvPr id="9" name="Picture 8" descr="A logo of a company&#10;&#10;Description automatically generated">
            <a:extLst>
              <a:ext uri="{FF2B5EF4-FFF2-40B4-BE49-F238E27FC236}">
                <a16:creationId xmlns:a16="http://schemas.microsoft.com/office/drawing/2014/main" id="{530A8C1D-78F2-5BAB-79AE-F348833C10D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857" y="5471101"/>
            <a:ext cx="1184435" cy="103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615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3FAE5B-B2A1-047F-ADDD-82498F1BB3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rgbClr val="00467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6A3C1E-54FC-9E05-BCD5-6FADD056628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3AB5495-C6AF-BA99-449D-411EE6D0A06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4265" y="3995654"/>
            <a:ext cx="3967480" cy="3967480"/>
          </a:xfrm>
          <a:prstGeom prst="rect">
            <a:avLst/>
          </a:prstGeom>
        </p:spPr>
      </p:pic>
      <p:pic>
        <p:nvPicPr>
          <p:cNvPr id="5" name="Picture 4" descr="A logo of a company&#10;&#10;Description automatically generated">
            <a:extLst>
              <a:ext uri="{FF2B5EF4-FFF2-40B4-BE49-F238E27FC236}">
                <a16:creationId xmlns:a16="http://schemas.microsoft.com/office/drawing/2014/main" id="{1FEDC775-0A10-0145-B7CC-E4F7B50F0F8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857" y="5471101"/>
            <a:ext cx="1184435" cy="103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31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Picture 3" descr="A blue and white logo&#10;&#10;Description automatically generated">
            <a:extLst>
              <a:ext uri="{FF2B5EF4-FFF2-40B4-BE49-F238E27FC236}">
                <a16:creationId xmlns:a16="http://schemas.microsoft.com/office/drawing/2014/main" id="{F949113B-7BE4-6813-1EED-BD4EDD0C25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0815" y="6082747"/>
            <a:ext cx="1793885" cy="50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66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24759AE-CE85-6B2A-5C4F-3392C74ABD6F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DEA0FC-2F67-8F4E-94F8-D6878C3D10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03A909-388F-4D6E-ACA6-0521A7C69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E5CE83-763A-8A96-AD54-595F0202DD70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A blue and white logo&#10;&#10;Description automatically generated">
            <a:extLst>
              <a:ext uri="{FF2B5EF4-FFF2-40B4-BE49-F238E27FC236}">
                <a16:creationId xmlns:a16="http://schemas.microsoft.com/office/drawing/2014/main" id="{D60E6951-7FC8-C08F-736C-BE38B7E4EDA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88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6C0AD-4107-42AC-4D97-C628DE54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AF4FD-CF45-7B56-008B-9738DF76B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F2267E-EC02-299F-0BD0-C069E400F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6313DF2-4756-779A-E466-84F4509CF3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A3E7F6-D171-E2C6-9E15-8D45AC24BA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CCA2314-A468-7D3D-7F8C-31675B9001F1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EE6B43C5-0F5A-AC50-FAC4-564F75ABD5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07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818A07C-45EC-235E-A407-F1C9F31709EB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CCC407-E647-D952-11D7-5186B11EA3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BDCB19-3003-3880-DD47-4D087EC95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58AEF6-1BEB-FBE1-09EA-BD6B68AF94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6259A-7EB3-457B-F7BF-F07E9E2A0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9F3160-A3FB-9E5E-3C55-C78851F3A2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5D0AF0-13BB-7518-44CE-A88DC74612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D89205-B3D1-E333-B4C6-11D4097353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BB7FFB5-AC89-9C90-9296-E159CEB44746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blue and white logo&#10;&#10;Description automatically generated">
            <a:extLst>
              <a:ext uri="{FF2B5EF4-FFF2-40B4-BE49-F238E27FC236}">
                <a16:creationId xmlns:a16="http://schemas.microsoft.com/office/drawing/2014/main" id="{42EF4A92-2A78-1261-BB2A-C2B96A01226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8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AB866D-4BC4-94F6-DB0F-A69AB8A6A8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EE0777-719E-2264-FD6F-DB423DF1B4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19A2053-47EE-E992-D5B4-6786B57131E3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F07D34D8-C96C-666E-3240-1B626FB5F2A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02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AE0A8E6-AD68-E57F-D7FB-42D9713498C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C83928-64AD-17D6-C4F5-58F7C99572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F2DD6F-E5D7-9BC2-4792-AEEFFEBB4C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320879C-DB7D-184F-F9CE-58911EEA1B37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FE8652B7-F84E-C06C-EB4D-85B59EB47A3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25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F1F5AD-5DA4-084D-9768-FED0213CD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B7E33-7953-DFAC-B806-C017839662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166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94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90" r:id="rId15"/>
    <p:sldLayoutId id="2147483691" r:id="rId16"/>
    <p:sldLayoutId id="214748369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0080B1"/>
          </a:solidFill>
          <a:latin typeface="Museo Sans 500" panose="02000000000000000000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24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0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&gt;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9" Type="http://schemas.openxmlformats.org/officeDocument/2006/relationships/image" Target="../media/image19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6C7B4-B3A0-DF47-B03D-BA9FF64602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179" y="2322019"/>
            <a:ext cx="8992479" cy="2213961"/>
          </a:xfrm>
        </p:spPr>
        <p:txBody>
          <a:bodyPr>
            <a:noAutofit/>
          </a:bodyPr>
          <a:lstStyle/>
          <a:p>
            <a:r>
              <a:rPr lang="en-US" sz="4800" dirty="0"/>
              <a:t>Loving Your Body: Shifting the Focus from Appearance to Wellbeing</a:t>
            </a:r>
            <a:endParaRPr lang="en-US" sz="3600" dirty="0">
              <a:solidFill>
                <a:srgbClr val="FFCE0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335DB2-793B-1540-C75E-24C888AE2C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September</a:t>
            </a:r>
            <a:r>
              <a:rPr lang="en-US" dirty="0">
                <a:solidFill>
                  <a:schemeClr val="bg1"/>
                </a:solidFill>
              </a:rPr>
              <a:t> 202</a:t>
            </a:r>
            <a:r>
              <a:rPr lang="en-US" dirty="0"/>
              <a:t>5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127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148E8B8-D3F5-93F2-1682-D39004694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429" y="274394"/>
            <a:ext cx="6636357" cy="968928"/>
          </a:xfrm>
        </p:spPr>
        <p:txBody>
          <a:bodyPr>
            <a:noAutofit/>
          </a:bodyPr>
          <a:lstStyle/>
          <a:p>
            <a:r>
              <a:rPr lang="en-US" sz="4000" dirty="0"/>
              <a:t>Health isn’t just a number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97FD10-A973-EC37-7FC8-353E52F8CF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3429" y="1486570"/>
            <a:ext cx="7173685" cy="4207220"/>
          </a:xfrm>
        </p:spPr>
        <p:txBody>
          <a:bodyPr>
            <a:normAutofit lnSpcReduction="10000"/>
          </a:bodyPr>
          <a:lstStyle/>
          <a:p>
            <a: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Weight loss is often driven by societal standards and health concerns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“Thinner is better” mindset is culturally reinforced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True health comes in many forms—beyond appearance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Focusing only on weight can limit personal empowerment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Shifting to holistic wellbeing is challenging but worthwhile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97ED-AC8F-29FF-AA1E-A8910156701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108" r="27108"/>
          <a:stretch/>
        </p:blipFill>
        <p:spPr>
          <a:xfrm>
            <a:off x="8003357" y="0"/>
            <a:ext cx="4188644" cy="609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152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55E6AC2-78B9-5165-1217-D4ACA1EA9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6029" y="2080260"/>
            <a:ext cx="4361468" cy="1600200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FFCE01"/>
                </a:solidFill>
              </a:rPr>
              <a:t>Reframing your wellness goals</a:t>
            </a:r>
          </a:p>
        </p:txBody>
      </p:sp>
      <p:pic>
        <p:nvPicPr>
          <p:cNvPr id="8" name="Graphic 7" descr="Badge 1 with solid fill">
            <a:extLst>
              <a:ext uri="{FF2B5EF4-FFF2-40B4-BE49-F238E27FC236}">
                <a16:creationId xmlns:a16="http://schemas.microsoft.com/office/drawing/2014/main" id="{E9937F0F-1F5B-8F38-BFAE-43BE20A843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7179" y="652806"/>
            <a:ext cx="914400" cy="914400"/>
          </a:xfrm>
          <a:prstGeom prst="rect">
            <a:avLst/>
          </a:prstGeom>
        </p:spPr>
      </p:pic>
      <p:pic>
        <p:nvPicPr>
          <p:cNvPr id="9" name="Graphic 8" descr="Badge with solid fill">
            <a:extLst>
              <a:ext uri="{FF2B5EF4-FFF2-40B4-BE49-F238E27FC236}">
                <a16:creationId xmlns:a16="http://schemas.microsoft.com/office/drawing/2014/main" id="{000D917C-560B-2258-4A6A-DD1DCE7C4A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67179" y="1999346"/>
            <a:ext cx="914400" cy="914400"/>
          </a:xfrm>
          <a:prstGeom prst="rect">
            <a:avLst/>
          </a:prstGeom>
        </p:spPr>
      </p:pic>
      <p:pic>
        <p:nvPicPr>
          <p:cNvPr id="10" name="Graphic 9" descr="Badge 3 with solid fill">
            <a:extLst>
              <a:ext uri="{FF2B5EF4-FFF2-40B4-BE49-F238E27FC236}">
                <a16:creationId xmlns:a16="http://schemas.microsoft.com/office/drawing/2014/main" id="{F57E65A0-9C00-183D-423C-C9A50CABB5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567179" y="3319020"/>
            <a:ext cx="914400" cy="914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CC098A7-B6C9-1225-3906-2F90FE8DDCC5}"/>
              </a:ext>
            </a:extLst>
          </p:cNvPr>
          <p:cNvSpPr txBox="1"/>
          <p:nvPr/>
        </p:nvSpPr>
        <p:spPr>
          <a:xfrm>
            <a:off x="1583703" y="736209"/>
            <a:ext cx="47699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useo Sans 300" panose="02000000000000000000" pitchFamily="50" charset="0"/>
              </a:rPr>
              <a:t>Look for the “non-scale victories.”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461609-0CF8-7096-52B7-94B5087CB8F3}"/>
              </a:ext>
            </a:extLst>
          </p:cNvPr>
          <p:cNvSpPr txBox="1"/>
          <p:nvPr/>
        </p:nvSpPr>
        <p:spPr>
          <a:xfrm>
            <a:off x="1583703" y="2082749"/>
            <a:ext cx="5071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useo Sans 300" panose="02000000000000000000" pitchFamily="50" charset="0"/>
              </a:rPr>
              <a:t>Create “action-based” goals rather than “outcomes-based” goals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F86AF8-E3C6-E22F-7ADA-D5BFD2C9F989}"/>
              </a:ext>
            </a:extLst>
          </p:cNvPr>
          <p:cNvSpPr txBox="1"/>
          <p:nvPr/>
        </p:nvSpPr>
        <p:spPr>
          <a:xfrm>
            <a:off x="1583703" y="3402423"/>
            <a:ext cx="47699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useo Sans 300" panose="02000000000000000000" pitchFamily="50" charset="0"/>
              </a:rPr>
              <a:t>Focus on what you will do rather than on what you won’t do</a:t>
            </a:r>
          </a:p>
        </p:txBody>
      </p:sp>
      <p:pic>
        <p:nvPicPr>
          <p:cNvPr id="2" name="Graphic 1" descr="Badge 4 with solid fill">
            <a:extLst>
              <a:ext uri="{FF2B5EF4-FFF2-40B4-BE49-F238E27FC236}">
                <a16:creationId xmlns:a16="http://schemas.microsoft.com/office/drawing/2014/main" id="{B815B491-9831-9628-9326-5A105056B32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567179" y="4597923"/>
            <a:ext cx="914400" cy="9144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B9EA654-876E-6437-0A86-E3D3BA8C572D}"/>
              </a:ext>
            </a:extLst>
          </p:cNvPr>
          <p:cNvSpPr txBox="1"/>
          <p:nvPr/>
        </p:nvSpPr>
        <p:spPr>
          <a:xfrm>
            <a:off x="1583703" y="4681326"/>
            <a:ext cx="47699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useo Sans 300" panose="02000000000000000000" pitchFamily="50" charset="0"/>
              </a:rPr>
              <a:t>Approach goals with self-love, not self-criticism</a:t>
            </a:r>
          </a:p>
        </p:txBody>
      </p:sp>
    </p:spTree>
    <p:extLst>
      <p:ext uri="{BB962C8B-B14F-4D97-AF65-F5344CB8AC3E}">
        <p14:creationId xmlns:p14="http://schemas.microsoft.com/office/powerpoint/2010/main" val="67611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8C2829DB-7B54-A1A2-5CC1-88973CD48F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01" r="32211"/>
          <a:stretch>
            <a:fillRect/>
          </a:stretch>
        </p:blipFill>
        <p:spPr>
          <a:xfrm>
            <a:off x="7154944" y="0"/>
            <a:ext cx="5037055" cy="6117996"/>
          </a:xfr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4D737F5-C50A-05FD-8DBB-C8A839E0A2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7239" y="857838"/>
            <a:ext cx="5909804" cy="4760537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000" dirty="0">
                <a:solidFill>
                  <a:srgbClr val="0080B1"/>
                </a:solidFill>
              </a:rPr>
              <a:t>True health is how you feel and function—not what the scale says.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Focusing on wellbeing over appearance builds lasting health. By celebrating progress, setting actionable goals, and practicing self-compassion, individuals nurture both body and mind. </a:t>
            </a:r>
          </a:p>
        </p:txBody>
      </p:sp>
    </p:spTree>
    <p:extLst>
      <p:ext uri="{BB962C8B-B14F-4D97-AF65-F5344CB8AC3E}">
        <p14:creationId xmlns:p14="http://schemas.microsoft.com/office/powerpoint/2010/main" val="3289853684"/>
      </p:ext>
    </p:extLst>
  </p:cSld>
  <p:clrMapOvr>
    <a:masterClrMapping/>
  </p:clrMapOvr>
</p:sld>
</file>

<file path=ppt/theme/theme1.xml><?xml version="1.0" encoding="utf-8"?>
<a:theme xmlns:a="http://schemas.openxmlformats.org/drawingml/2006/main" name="Graphi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8146db0-559c-4a46-afb6-a822cb0e3fe3}" enabled="0" method="" siteId="{08146db0-559c-4a46-afb6-a822cb0e3f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148</Words>
  <Application>Microsoft Office PowerPoint</Application>
  <PresentationFormat>Widescreen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Courier New</vt:lpstr>
      <vt:lpstr>Museo Sans 300</vt:lpstr>
      <vt:lpstr>Museo Sans 500</vt:lpstr>
      <vt:lpstr>System Font Regular</vt:lpstr>
      <vt:lpstr>Wingdings</vt:lpstr>
      <vt:lpstr>Graphic</vt:lpstr>
      <vt:lpstr>Loving Your Body: Shifting the Focus from Appearance to Wellbeing</vt:lpstr>
      <vt:lpstr>Health isn’t just a number</vt:lpstr>
      <vt:lpstr>Reframing your wellness goals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Subler</dc:creator>
  <cp:lastModifiedBy>Kasper, Colleen</cp:lastModifiedBy>
  <cp:revision>75</cp:revision>
  <dcterms:created xsi:type="dcterms:W3CDTF">2023-07-06T18:42:44Z</dcterms:created>
  <dcterms:modified xsi:type="dcterms:W3CDTF">2025-08-15T15:55:27Z</dcterms:modified>
</cp:coreProperties>
</file>